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9" r:id="rId3"/>
    <p:sldId id="305" r:id="rId4"/>
    <p:sldId id="330" r:id="rId5"/>
    <p:sldId id="339" r:id="rId6"/>
    <p:sldId id="331" r:id="rId7"/>
    <p:sldId id="332" r:id="rId8"/>
    <p:sldId id="359" r:id="rId9"/>
    <p:sldId id="306" r:id="rId10"/>
    <p:sldId id="341" r:id="rId11"/>
    <p:sldId id="342" r:id="rId12"/>
    <p:sldId id="334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1" r:id="rId21"/>
    <p:sldId id="350" r:id="rId22"/>
    <p:sldId id="352" r:id="rId23"/>
    <p:sldId id="353" r:id="rId24"/>
    <p:sldId id="354" r:id="rId25"/>
    <p:sldId id="355" r:id="rId26"/>
    <p:sldId id="356" r:id="rId27"/>
    <p:sldId id="357" r:id="rId28"/>
    <p:sldId id="337" r:id="rId29"/>
    <p:sldId id="338" r:id="rId30"/>
    <p:sldId id="358" r:id="rId31"/>
  </p:sldIdLst>
  <p:sldSz cx="27432000" cy="6858000"/>
  <p:notesSz cx="9601200" cy="731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35"/>
    <a:srgbClr val="339900"/>
    <a:srgbClr val="0D0D0D"/>
    <a:srgbClr val="0000FF"/>
    <a:srgbClr val="4F81BD"/>
    <a:srgbClr val="663300"/>
    <a:srgbClr val="7030A0"/>
    <a:srgbClr val="E46C0A"/>
    <a:srgbClr val="C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4" autoAdjust="0"/>
    <p:restoredTop sz="99652" autoAdjust="0"/>
  </p:normalViewPr>
  <p:slideViewPr>
    <p:cSldViewPr>
      <p:cViewPr>
        <p:scale>
          <a:sx n="66" d="100"/>
          <a:sy n="66" d="100"/>
        </p:scale>
        <p:origin x="2310" y="-1098"/>
      </p:cViewPr>
      <p:guideLst>
        <p:guide orient="horz" pos="2160"/>
        <p:guide pos="86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160520" cy="36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4" tIns="47867" rIns="95734" bIns="47867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8459" y="2"/>
            <a:ext cx="4160520" cy="36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4" tIns="47867" rIns="95734" bIns="47867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7942"/>
            <a:ext cx="4160520" cy="36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4" tIns="47867" rIns="95734" bIns="47867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8459" y="6947942"/>
            <a:ext cx="4160520" cy="36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4" tIns="47867" rIns="95734" bIns="47867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88412D8-060F-47F7-8912-5BFE43A76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3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160954" cy="366250"/>
          </a:xfrm>
          <a:prstGeom prst="rect">
            <a:avLst/>
          </a:prstGeom>
        </p:spPr>
        <p:txBody>
          <a:bodyPr vert="horz" lIns="93784" tIns="46892" rIns="93784" bIns="4689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624" y="2"/>
            <a:ext cx="4160954" cy="366250"/>
          </a:xfrm>
          <a:prstGeom prst="rect">
            <a:avLst/>
          </a:prstGeom>
        </p:spPr>
        <p:txBody>
          <a:bodyPr vert="horz" lIns="93784" tIns="46892" rIns="93784" bIns="46892" rtlCol="0"/>
          <a:lstStyle>
            <a:lvl1pPr algn="r">
              <a:defRPr sz="1300"/>
            </a:lvl1pPr>
          </a:lstStyle>
          <a:p>
            <a:fld id="{5EE61BBF-2553-4736-AECE-5AEA60DD1DA8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549275"/>
            <a:ext cx="10966450" cy="2741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84" tIns="46892" rIns="93784" bIns="4689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59471" y="3474476"/>
            <a:ext cx="7682259" cy="3291349"/>
          </a:xfrm>
          <a:prstGeom prst="rect">
            <a:avLst/>
          </a:prstGeom>
        </p:spPr>
        <p:txBody>
          <a:bodyPr vert="horz" lIns="93784" tIns="46892" rIns="93784" bIns="4689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948951"/>
            <a:ext cx="4160954" cy="364616"/>
          </a:xfrm>
          <a:prstGeom prst="rect">
            <a:avLst/>
          </a:prstGeom>
        </p:spPr>
        <p:txBody>
          <a:bodyPr vert="horz" lIns="93784" tIns="46892" rIns="93784" bIns="4689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624" y="6948951"/>
            <a:ext cx="4160954" cy="364616"/>
          </a:xfrm>
          <a:prstGeom prst="rect">
            <a:avLst/>
          </a:prstGeom>
        </p:spPr>
        <p:txBody>
          <a:bodyPr vert="horz" lIns="93784" tIns="46892" rIns="93784" bIns="46892" rtlCol="0" anchor="b"/>
          <a:lstStyle>
            <a:lvl1pPr algn="r">
              <a:defRPr sz="1300"/>
            </a:lvl1pPr>
          </a:lstStyle>
          <a:p>
            <a:fld id="{F6009AAC-1206-4D54-A91E-97D4D2D34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95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16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63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533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02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875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35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24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19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127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334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54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10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54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634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182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042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2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338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03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155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9175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154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26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33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90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93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255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206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25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09AAC-1206-4D54-A91E-97D4D2D34C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30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4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4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4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18.jp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4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18.jpg"/><Relationship Id="rId4" Type="http://schemas.microsoft.com/office/2007/relationships/hdphoto" Target="../media/hdphoto2.wdp"/><Relationship Id="rId9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4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18.jpg"/><Relationship Id="rId10" Type="http://schemas.openxmlformats.org/officeDocument/2006/relationships/image" Target="../media/image33.jpg"/><Relationship Id="rId4" Type="http://schemas.microsoft.com/office/2007/relationships/hdphoto" Target="../media/hdphoto2.wdp"/><Relationship Id="rId9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emf"/><Relationship Id="rId5" Type="http://schemas.openxmlformats.org/officeDocument/2006/relationships/image" Target="../media/image34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emf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microsoft.com/office/2007/relationships/hdphoto" Target="../media/hdphoto2.wdp"/><Relationship Id="rId9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5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g"/><Relationship Id="rId3" Type="http://schemas.openxmlformats.org/officeDocument/2006/relationships/image" Target="../media/image4.pn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g"/><Relationship Id="rId15" Type="http://schemas.openxmlformats.org/officeDocument/2006/relationships/image" Target="../media/image59.jpeg"/><Relationship Id="rId10" Type="http://schemas.openxmlformats.org/officeDocument/2006/relationships/image" Target="../media/image54.jpeg"/><Relationship Id="rId4" Type="http://schemas.microsoft.com/office/2007/relationships/hdphoto" Target="../media/hdphoto2.wdp"/><Relationship Id="rId9" Type="http://schemas.openxmlformats.org/officeDocument/2006/relationships/image" Target="../media/image53.jpg"/><Relationship Id="rId1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211" r="1695" b="33082"/>
          <a:stretch/>
        </p:blipFill>
        <p:spPr bwMode="auto">
          <a:xfrm>
            <a:off x="0" y="0"/>
            <a:ext cx="2743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9525" y="0"/>
            <a:ext cx="27422475" cy="685800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958262" y="228600"/>
            <a:ext cx="9525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1B35"/>
                </a:solidFill>
              </a:rPr>
              <a:t>New Braunfels Regional Rehabilitation Hospital</a:t>
            </a:r>
            <a:endParaRPr lang="en-US" sz="4400" b="1" dirty="0">
              <a:solidFill>
                <a:srgbClr val="001B35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06200" y="5537537"/>
            <a:ext cx="952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339900"/>
                </a:solidFill>
              </a:rPr>
              <a:t>Adam Bernardo</a:t>
            </a:r>
          </a:p>
          <a:p>
            <a:pPr algn="ctr"/>
            <a:r>
              <a:rPr lang="en-US" sz="2800" b="1" dirty="0" smtClean="0">
                <a:solidFill>
                  <a:srgbClr val="339900"/>
                </a:solidFill>
              </a:rPr>
              <a:t>Mechanical Option</a:t>
            </a:r>
            <a:endParaRPr lang="en-US" sz="2800" b="1" dirty="0">
              <a:solidFill>
                <a:srgbClr val="33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8262" y="1656100"/>
            <a:ext cx="9525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001B35"/>
                </a:solidFill>
              </a:rPr>
              <a:t>New Braunfels, TX</a:t>
            </a:r>
            <a:endParaRPr lang="en-US" sz="3000" b="1" dirty="0">
              <a:solidFill>
                <a:srgbClr val="001B35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0" y="1136720"/>
            <a:ext cx="5867400" cy="4408838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1" name="Picture 5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057400" y="1101554"/>
            <a:ext cx="5870448" cy="4407408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13" name="TextBox 12"/>
          <p:cNvSpPr txBox="1"/>
          <p:nvPr/>
        </p:nvSpPr>
        <p:spPr>
          <a:xfrm>
            <a:off x="19812000" y="6381690"/>
            <a:ext cx="838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1B35"/>
                </a:solidFill>
              </a:rPr>
              <a:t>Images courtesy of Dekker/</a:t>
            </a:r>
            <a:r>
              <a:rPr lang="en-US" sz="1600" b="1" dirty="0" err="1" smtClean="0">
                <a:solidFill>
                  <a:srgbClr val="001B35"/>
                </a:solidFill>
              </a:rPr>
              <a:t>Perich</a:t>
            </a:r>
            <a:r>
              <a:rPr lang="en-US" sz="1600" b="1" dirty="0" smtClean="0">
                <a:solidFill>
                  <a:srgbClr val="001B35"/>
                </a:solidFill>
              </a:rPr>
              <a:t>/Sabatini Architects</a:t>
            </a:r>
            <a:endParaRPr lang="en-US" sz="16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1: CENTRAL PLANT INVESTIGATION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89243" y="5117068"/>
            <a:ext cx="739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Decrease in natural gas consumption not significant</a:t>
            </a:r>
            <a:endParaRPr lang="en-US" sz="2000" b="1" dirty="0">
              <a:solidFill>
                <a:srgbClr val="001B35"/>
              </a:solidFill>
            </a:endParaRPr>
          </a:p>
          <a:p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7200" y="2046010"/>
            <a:ext cx="6550706" cy="346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0089243" y="5747899"/>
            <a:ext cx="739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97-year simple payback</a:t>
            </a:r>
            <a:endParaRPr lang="en-US" sz="2000" b="1" dirty="0">
              <a:solidFill>
                <a:srgbClr val="001B35"/>
              </a:solidFill>
            </a:endParaRP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9888200" y="5486400"/>
            <a:ext cx="655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F81BD"/>
                </a:solidFill>
              </a:rPr>
              <a:t>Monthly Natural Gas Consumption</a:t>
            </a:r>
            <a:endParaRPr lang="en-US" sz="1600" b="1" dirty="0">
              <a:solidFill>
                <a:srgbClr val="4F81B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53600" y="1003738"/>
            <a:ext cx="731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Condensing Boilers</a:t>
            </a:r>
            <a:r>
              <a:rPr lang="en-US" sz="2400" b="1" dirty="0" smtClean="0">
                <a:solidFill>
                  <a:srgbClr val="001B35"/>
                </a:solidFill>
              </a:rPr>
              <a:t>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89243" y="1879937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Condense  the water vapor produced by combustion to recover latent </a:t>
            </a:r>
            <a:r>
              <a:rPr lang="en-US" sz="2000" b="1" dirty="0" smtClean="0">
                <a:solidFill>
                  <a:srgbClr val="001B35"/>
                </a:solidFill>
              </a:rPr>
              <a:t>heat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089243" y="2929348"/>
            <a:ext cx="76962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Increase overall boiler </a:t>
            </a:r>
            <a:r>
              <a:rPr lang="en-US" sz="2000" b="1" dirty="0" smtClean="0">
                <a:solidFill>
                  <a:srgbClr val="001B35"/>
                </a:solidFill>
              </a:rPr>
              <a:t>efficiency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058400" y="3911092"/>
            <a:ext cx="7391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Ideal with low return water </a:t>
            </a:r>
            <a:r>
              <a:rPr lang="en-US" sz="2000" b="1" dirty="0" smtClean="0">
                <a:solidFill>
                  <a:srgbClr val="001B35"/>
                </a:solidFill>
              </a:rPr>
              <a:t>temperatures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2000" b="1" dirty="0">
              <a:solidFill>
                <a:srgbClr val="001B35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Varies with load – average range used for model</a:t>
            </a:r>
            <a:endParaRPr lang="en-US" sz="1800" b="1" dirty="0">
              <a:solidFill>
                <a:srgbClr val="001B35"/>
              </a:solidFill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1170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1: CENTRAL PLANT INVESTIGATION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48800" y="838200"/>
            <a:ext cx="731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Chilled Water System Design</a:t>
            </a:r>
            <a:r>
              <a:rPr lang="en-US" sz="2400" b="1" dirty="0" smtClean="0">
                <a:solidFill>
                  <a:srgbClr val="001B35"/>
                </a:solidFill>
              </a:rPr>
              <a:t>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84443" y="1447800"/>
            <a:ext cx="79248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Two 90-ton chillers arranged in parallel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91700" y="1981200"/>
            <a:ext cx="79248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Primary-secondary chilled water pumping configuration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48800" y="2610578"/>
            <a:ext cx="7315200" cy="7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Air-Cooled: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4443" y="3245234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Chillers placed outside – no mechanical room space requirement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91700" y="4151204"/>
            <a:ext cx="8115300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Less significant first cost increase and energy savings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48800" y="4648200"/>
            <a:ext cx="7315200" cy="7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Water-Cooled: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784443" y="5282856"/>
            <a:ext cx="79248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200-ton cooling tower with associated condenser water loop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91700" y="5788388"/>
            <a:ext cx="79248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Increased equipment cost, increased energy savings</a:t>
            </a:r>
            <a:endParaRPr lang="en-US" sz="2000" b="1" dirty="0">
              <a:solidFill>
                <a:srgbClr val="001B35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6200" y="1397751"/>
            <a:ext cx="7620000" cy="40624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9659600" y="5528846"/>
            <a:ext cx="655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F81BD"/>
                </a:solidFill>
              </a:rPr>
              <a:t>Equipment Energy Use</a:t>
            </a:r>
            <a:endParaRPr lang="en-US" sz="1600" b="1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30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08243" y="1558178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Several indoor evaporating units connected to one outdoor condensing unit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89193" y="25146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Refrigerant flow  modulated by inverter-driven scroll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Flow rate controlled by low pressure sensor at suction side of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Goal: control evaporation temperature to match load on each evaporator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0"/>
          <a:stretch/>
        </p:blipFill>
        <p:spPr>
          <a:xfrm>
            <a:off x="18440400" y="1196374"/>
            <a:ext cx="8875059" cy="5280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0"/>
          <a:stretch/>
        </p:blipFill>
        <p:spPr>
          <a:xfrm>
            <a:off x="18433143" y="1114743"/>
            <a:ext cx="8875059" cy="53622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0"/>
          <a:stretch/>
        </p:blipFill>
        <p:spPr>
          <a:xfrm>
            <a:off x="18433142" y="1114743"/>
            <a:ext cx="8875059" cy="53622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/>
          <a:stretch/>
        </p:blipFill>
        <p:spPr>
          <a:xfrm>
            <a:off x="18433141" y="1196375"/>
            <a:ext cx="8875059" cy="5280624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19484340" y="3535680"/>
            <a:ext cx="251460" cy="228600"/>
          </a:xfrm>
          <a:custGeom>
            <a:avLst/>
            <a:gdLst>
              <a:gd name="connsiteX0" fmla="*/ 0 w 251460"/>
              <a:gd name="connsiteY0" fmla="*/ 60960 h 228600"/>
              <a:gd name="connsiteX1" fmla="*/ 7620 w 251460"/>
              <a:gd name="connsiteY1" fmla="*/ 160020 h 228600"/>
              <a:gd name="connsiteX2" fmla="*/ 251460 w 251460"/>
              <a:gd name="connsiteY2" fmla="*/ 228600 h 228600"/>
              <a:gd name="connsiteX3" fmla="*/ 251460 w 251460"/>
              <a:gd name="connsiteY3" fmla="*/ 0 h 228600"/>
              <a:gd name="connsiteX4" fmla="*/ 0 w 251460"/>
              <a:gd name="connsiteY4" fmla="*/ 6096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460" h="228600">
                <a:moveTo>
                  <a:pt x="0" y="60960"/>
                </a:moveTo>
                <a:lnTo>
                  <a:pt x="7620" y="160020"/>
                </a:lnTo>
                <a:lnTo>
                  <a:pt x="251460" y="228600"/>
                </a:lnTo>
                <a:lnTo>
                  <a:pt x="251460" y="0"/>
                </a:lnTo>
                <a:lnTo>
                  <a:pt x="0" y="60960"/>
                </a:ln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9354800" y="3790966"/>
            <a:ext cx="3048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Arc 20"/>
          <p:cNvSpPr/>
          <p:nvPr/>
        </p:nvSpPr>
        <p:spPr>
          <a:xfrm rot="5400000">
            <a:off x="19402417" y="3511081"/>
            <a:ext cx="514366" cy="350520"/>
          </a:xfrm>
          <a:prstGeom prst="arc">
            <a:avLst/>
          </a:prstGeom>
          <a:ln w="19050"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5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89193" y="5105400"/>
            <a:ext cx="7924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Heat recovery operation: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3-pipe system  for simultaneous heating and cooling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/>
          <a:stretch/>
        </p:blipFill>
        <p:spPr>
          <a:xfrm>
            <a:off x="18433141" y="1219200"/>
            <a:ext cx="8875059" cy="528062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9659600" y="9906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9659600" y="10668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050000" y="1082075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COLD REFRIGERANT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2479000" y="9906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479000" y="10668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93200" y="1082075"/>
            <a:ext cx="220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SUCTION LINE</a:t>
            </a:r>
            <a:endParaRPr lang="en-US" sz="1400" dirty="0">
              <a:solidFill>
                <a:srgbClr val="00B05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5527000" y="9906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527000" y="10668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765000" y="1082075"/>
            <a:ext cx="2514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HOT REFRIGERANT</a:t>
            </a:r>
            <a:endParaRPr lang="en-US" sz="1400" dirty="0">
              <a:solidFill>
                <a:srgbClr val="C00000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89852"/>
            <a:ext cx="8875059" cy="510997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89852"/>
            <a:ext cx="8875059" cy="510997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0" y="1389852"/>
            <a:ext cx="8875059" cy="510997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08243" y="1558178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Several indoor evaporating units connected to one outdoor condensing unit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689193" y="25146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Refrigerant flow  modulated by inverter-driven scroll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Flow rate controlled by low pressure sensor at suction side of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Goal: control evaporation temperature to match load on each evaporator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1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/>
          <a:stretch/>
        </p:blipFill>
        <p:spPr>
          <a:xfrm>
            <a:off x="18433141" y="1219200"/>
            <a:ext cx="8875059" cy="528062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9659600" y="9906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9659600" y="10668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050000" y="1082075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COLD REFRIGERANT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2479000" y="9906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479000" y="10668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93200" y="1082075"/>
            <a:ext cx="220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SUCTION LINE</a:t>
            </a:r>
            <a:endParaRPr lang="en-US" sz="1400" dirty="0">
              <a:solidFill>
                <a:srgbClr val="00B05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5527000" y="9906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527000" y="10668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765000" y="1082075"/>
            <a:ext cx="2514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HOT REFRIGERANT</a:t>
            </a:r>
            <a:endParaRPr lang="en-US" sz="1400" dirty="0">
              <a:solidFill>
                <a:srgbClr val="C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89852"/>
            <a:ext cx="8875059" cy="51099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89852"/>
            <a:ext cx="8875059" cy="510997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89852"/>
            <a:ext cx="8875059" cy="510997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689193" y="5105400"/>
            <a:ext cx="7924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Heat recovery operation: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3-pipe system  for simultaneous heating and cooling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08243" y="1558178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Several indoor evaporating units connected to one outdoor condensing unit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89193" y="25146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Refrigerant flow  modulated by inverter-driven scroll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Flow rate controlled by low pressure sensor at suction side of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Goal: control evaporation temperature to match load on each evaporator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14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/>
          <a:stretch/>
        </p:blipFill>
        <p:spPr>
          <a:xfrm>
            <a:off x="18433141" y="1219200"/>
            <a:ext cx="8875059" cy="528062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9659600" y="9906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9659600" y="10668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050000" y="1082075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COLD REFRIGERANT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2479000" y="9906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479000" y="10668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93200" y="1082075"/>
            <a:ext cx="220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SUCTION LINE</a:t>
            </a:r>
            <a:endParaRPr lang="en-US" sz="1400" dirty="0">
              <a:solidFill>
                <a:srgbClr val="00B05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5527000" y="9906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527000" y="10668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765000" y="1082075"/>
            <a:ext cx="2514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HOT REFRIGERANT</a:t>
            </a:r>
            <a:endParaRPr lang="en-US" sz="1400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0" y="1389852"/>
            <a:ext cx="8875059" cy="51099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60570" y="1389852"/>
            <a:ext cx="8875059" cy="51099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39" y="1389852"/>
            <a:ext cx="8875059" cy="51099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3"/>
          <a:stretch/>
        </p:blipFill>
        <p:spPr>
          <a:xfrm>
            <a:off x="18433570" y="1389851"/>
            <a:ext cx="8875059" cy="511722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689193" y="5105400"/>
            <a:ext cx="7924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Heat recovery operation: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3-pipe system  for simultaneous heating and cooling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08243" y="1558178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Several indoor evaporating units connected to one outdoor condensing unit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89193" y="25146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Refrigerant flow  modulated by inverter-driven scroll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Flow rate controlled by low pressure sensor at suction side of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Goal: control evaporation temperature to match load on each evaporator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5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/>
          <a:stretch/>
        </p:blipFill>
        <p:spPr>
          <a:xfrm>
            <a:off x="18433141" y="1219200"/>
            <a:ext cx="8875059" cy="528062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19659600" y="9906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9659600" y="1066800"/>
            <a:ext cx="838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050000" y="1082075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COLD REFRIGERANT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2479000" y="9906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479000" y="1066800"/>
            <a:ext cx="8382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93200" y="1082075"/>
            <a:ext cx="2209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SUCTION LINE</a:t>
            </a:r>
            <a:endParaRPr lang="en-US" sz="1400" dirty="0">
              <a:solidFill>
                <a:srgbClr val="00B05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5527000" y="9906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527000" y="1066800"/>
            <a:ext cx="8382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765000" y="1082075"/>
            <a:ext cx="2514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HOT REFRIGERANT</a:t>
            </a:r>
            <a:endParaRPr lang="en-US" sz="1400" dirty="0">
              <a:solidFill>
                <a:srgbClr val="C00000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39" y="1389852"/>
            <a:ext cx="8875059" cy="51099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9"/>
          <a:stretch/>
        </p:blipFill>
        <p:spPr>
          <a:xfrm>
            <a:off x="18433141" y="1371600"/>
            <a:ext cx="8875059" cy="510997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0"/>
          <a:stretch/>
        </p:blipFill>
        <p:spPr>
          <a:xfrm>
            <a:off x="18433141" y="1371600"/>
            <a:ext cx="8875059" cy="51208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7"/>
          <a:stretch/>
        </p:blipFill>
        <p:spPr>
          <a:xfrm>
            <a:off x="18433141" y="1371600"/>
            <a:ext cx="8875059" cy="512448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6"/>
          <a:stretch/>
        </p:blipFill>
        <p:spPr>
          <a:xfrm>
            <a:off x="18433140" y="1371600"/>
            <a:ext cx="8875059" cy="5139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9689193" y="5105400"/>
            <a:ext cx="7924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Heat recovery operation: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3-pipe system  for simultaneous heating and cooling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708243" y="1558178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Several indoor evaporating units connected to one outdoor condensing unit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89193" y="2514600"/>
            <a:ext cx="792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Refrigerant flow  modulated by inverter-driven scroll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Flow rate controlled by low pressure sensor at suction side of compressor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Goal: control evaporation temperature to match load on each evaporator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27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31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0400" y="990600"/>
            <a:ext cx="5195046" cy="530393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95250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Zoning: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8597282" y="685800"/>
            <a:ext cx="7924800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Designed: six condensing units: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36" name="Picture 3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0" y="1325950"/>
            <a:ext cx="7620000" cy="25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/>
          <p:cNvSpPr txBox="1"/>
          <p:nvPr/>
        </p:nvSpPr>
        <p:spPr>
          <a:xfrm>
            <a:off x="18592800" y="3962400"/>
            <a:ext cx="8580120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All indoor units ducted – connected to a 100% outside air unit for ventilation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592800" y="4825656"/>
            <a:ext cx="84582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RTU-1 can be removed, remaining zones served by existing RTUs 2 &amp; 3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6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592800" y="5410865"/>
            <a:ext cx="85801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Significant energy savings from cooling and fan energy reduction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623" y="898815"/>
            <a:ext cx="5563377" cy="267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622" y="3638603"/>
            <a:ext cx="5563377" cy="303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8592800" y="5943600"/>
            <a:ext cx="88392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most efficient in summer months – not attributed to heat recovery 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97282" y="685800"/>
            <a:ext cx="7924800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Designed: six condensing units: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27" name="Picture 2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0" y="1325950"/>
            <a:ext cx="7620000" cy="25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18592800" y="3962400"/>
            <a:ext cx="8580120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All indoor units ducted – connected to a 100% outside air unit for ventilation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92800" y="4825656"/>
            <a:ext cx="84582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RTU-1 can be removed, remaining zones served by existing RTUs 2 &amp; 3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2: VRF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592800" y="5410865"/>
            <a:ext cx="85801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Significant energy savings from cooling and fan energy reduction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92800" y="5943600"/>
            <a:ext cx="88392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most efficient in summer months – not attributed to heat recovery 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97282" y="685800"/>
            <a:ext cx="7924800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Designed: six condensing units:</a:t>
            </a:r>
            <a:endParaRPr lang="en-US" sz="1800" b="1" dirty="0">
              <a:solidFill>
                <a:srgbClr val="001B35"/>
              </a:solidFill>
            </a:endParaRPr>
          </a:p>
        </p:txBody>
      </p:sp>
      <p:pic>
        <p:nvPicPr>
          <p:cNvPr id="27" name="Picture 2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0" y="1325950"/>
            <a:ext cx="7620000" cy="256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18592800" y="3962400"/>
            <a:ext cx="8580120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All indoor units ducted – connected to a 100% outside air unit for ventilation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92800" y="4825656"/>
            <a:ext cx="84582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RTU-1 can be removed, remaining zones served by existing RTUs 2 &amp; 3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96400" y="1040367"/>
            <a:ext cx="858012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u="sng" dirty="0" smtClean="0">
                <a:solidFill>
                  <a:srgbClr val="001B35"/>
                </a:solidFill>
              </a:rPr>
              <a:t>System Added First Cost: </a:t>
            </a:r>
            <a:r>
              <a:rPr lang="en-US" sz="2400" b="1" u="sng" dirty="0" smtClean="0"/>
              <a:t>$57,442</a:t>
            </a:r>
          </a:p>
        </p:txBody>
      </p:sp>
      <p:sp>
        <p:nvSpPr>
          <p:cNvPr id="5" name="Rectangle 4"/>
          <p:cNvSpPr/>
          <p:nvPr/>
        </p:nvSpPr>
        <p:spPr>
          <a:xfrm>
            <a:off x="9753600" y="1524000"/>
            <a:ext cx="5334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Indoor &amp; Outdoor </a:t>
            </a:r>
            <a:r>
              <a:rPr lang="en-US" sz="1800" b="1" dirty="0" smtClean="0"/>
              <a:t>Units ($53,680)</a:t>
            </a:r>
            <a:endParaRPr lang="en-US" sz="1800" b="1" dirty="0"/>
          </a:p>
        </p:txBody>
      </p:sp>
      <p:sp>
        <p:nvSpPr>
          <p:cNvPr id="9" name="Rectangle 8"/>
          <p:cNvSpPr/>
          <p:nvPr/>
        </p:nvSpPr>
        <p:spPr>
          <a:xfrm>
            <a:off x="9753600" y="1935114"/>
            <a:ext cx="5410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VRF Piping &amp; </a:t>
            </a:r>
            <a:r>
              <a:rPr lang="en-US" sz="1800" b="1" dirty="0" smtClean="0"/>
              <a:t>Distribution ($76,580)</a:t>
            </a:r>
            <a:endParaRPr lang="en-US" sz="1800" b="1" dirty="0"/>
          </a:p>
        </p:txBody>
      </p:sp>
      <p:sp>
        <p:nvSpPr>
          <p:cNvPr id="10" name="Rectangle 9"/>
          <p:cNvSpPr/>
          <p:nvPr/>
        </p:nvSpPr>
        <p:spPr>
          <a:xfrm>
            <a:off x="9753600" y="2341683"/>
            <a:ext cx="5867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Outdoor Air Unit </a:t>
            </a:r>
            <a:r>
              <a:rPr lang="en-US" sz="1800" b="1" dirty="0" smtClean="0"/>
              <a:t>($23,725)</a:t>
            </a:r>
            <a:endParaRPr lang="en-US" sz="1800" b="1" dirty="0"/>
          </a:p>
        </p:txBody>
      </p:sp>
      <p:sp>
        <p:nvSpPr>
          <p:cNvPr id="11" name="Rectangle 10"/>
          <p:cNvSpPr/>
          <p:nvPr/>
        </p:nvSpPr>
        <p:spPr>
          <a:xfrm>
            <a:off x="9753600" y="2768769"/>
            <a:ext cx="6705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Refrigerant &amp; </a:t>
            </a:r>
            <a:r>
              <a:rPr lang="en-US" sz="1800" b="1" dirty="0" smtClean="0"/>
              <a:t>Controls ($6,600)</a:t>
            </a:r>
            <a:endParaRPr lang="en-US" sz="1800" b="1" dirty="0"/>
          </a:p>
        </p:txBody>
      </p:sp>
      <p:sp>
        <p:nvSpPr>
          <p:cNvPr id="12" name="Rectangle 11"/>
          <p:cNvSpPr/>
          <p:nvPr/>
        </p:nvSpPr>
        <p:spPr>
          <a:xfrm>
            <a:off x="9753600" y="3201065"/>
            <a:ext cx="13716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- RTU-1 </a:t>
            </a:r>
            <a:r>
              <a:rPr lang="en-US" sz="1800" b="1" dirty="0" smtClean="0">
                <a:solidFill>
                  <a:srgbClr val="C00000"/>
                </a:solidFill>
              </a:rPr>
              <a:t>Eliminated (-$86,502)</a:t>
            </a:r>
            <a:endParaRPr lang="en-US" sz="1800" b="1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24708" y="3530769"/>
            <a:ext cx="461536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</a:rPr>
              <a:t>- Roof Framing </a:t>
            </a:r>
            <a:r>
              <a:rPr lang="en-US" sz="1800" b="1" dirty="0" smtClean="0">
                <a:solidFill>
                  <a:srgbClr val="C00000"/>
                </a:solidFill>
              </a:rPr>
              <a:t>Cost (-$2,900)</a:t>
            </a:r>
            <a:endParaRPr lang="en-US" sz="18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26880" y="4805571"/>
            <a:ext cx="85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Simple Payback Period: 5.8 years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26880" y="5415171"/>
            <a:ext cx="858012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20-year life-cycle cost: $1,104,911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>
                <a:solidFill>
                  <a:srgbClr val="001B35"/>
                </a:solidFill>
              </a:rPr>
              <a:t>           (existing system: $1,171,718)*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>
                <a:solidFill>
                  <a:srgbClr val="001B35"/>
                </a:solidFill>
              </a:rPr>
              <a:t>            *Does Not Include Domestic </a:t>
            </a:r>
            <a:r>
              <a:rPr lang="en-US" sz="1800" b="1" dirty="0">
                <a:solidFill>
                  <a:srgbClr val="001B35"/>
                </a:solidFill>
              </a:rPr>
              <a:t>Hot Water Energy Use </a:t>
            </a:r>
          </a:p>
          <a:p>
            <a:pPr lvl="1">
              <a:lnSpc>
                <a:spcPct val="150000"/>
              </a:lnSpc>
            </a:pPr>
            <a:endParaRPr lang="en-US" sz="1800" b="1" dirty="0" smtClean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326880" y="4156343"/>
            <a:ext cx="85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Yearly Savings: $9,906</a:t>
            </a:r>
          </a:p>
        </p:txBody>
      </p:sp>
    </p:spTree>
    <p:extLst>
      <p:ext uri="{BB962C8B-B14F-4D97-AF65-F5344CB8AC3E}">
        <p14:creationId xmlns:p14="http://schemas.microsoft.com/office/powerpoint/2010/main" val="110803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9" grpId="0"/>
      <p:bldP spid="10" grpId="0"/>
      <p:bldP spid="11" grpId="0"/>
      <p:bldP spid="12" grpId="0"/>
      <p:bldP spid="13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211" r="1695" b="33082"/>
          <a:stretch/>
        </p:blipFill>
        <p:spPr bwMode="auto">
          <a:xfrm>
            <a:off x="0" y="0"/>
            <a:ext cx="2743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9525" y="0"/>
            <a:ext cx="27422475" cy="685800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0" y="1136720"/>
            <a:ext cx="5867400" cy="4408838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1" name="Picture 5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057400" y="1101554"/>
            <a:ext cx="5870448" cy="4407408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13" name="TextBox 12"/>
          <p:cNvSpPr txBox="1"/>
          <p:nvPr/>
        </p:nvSpPr>
        <p:spPr>
          <a:xfrm>
            <a:off x="19812000" y="6381690"/>
            <a:ext cx="838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1B35"/>
                </a:solidFill>
              </a:rPr>
              <a:t>Images courtesy of Dekker/</a:t>
            </a:r>
            <a:r>
              <a:rPr lang="en-US" sz="1600" b="1" dirty="0" err="1" smtClean="0">
                <a:solidFill>
                  <a:srgbClr val="001B35"/>
                </a:solidFill>
              </a:rPr>
              <a:t>Perich</a:t>
            </a:r>
            <a:r>
              <a:rPr lang="en-US" sz="1600" b="1" dirty="0" smtClean="0">
                <a:solidFill>
                  <a:srgbClr val="001B35"/>
                </a:solidFill>
              </a:rPr>
              <a:t>/Sabatini Architects</a:t>
            </a:r>
            <a:endParaRPr lang="en-US" sz="1600" b="1" dirty="0">
              <a:solidFill>
                <a:srgbClr val="001B3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25000" y="228600"/>
            <a:ext cx="8473440" cy="92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smtClean="0">
                <a:solidFill>
                  <a:srgbClr val="001B35"/>
                </a:solidFill>
              </a:rPr>
              <a:t>PROJECT INTRODUCTION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1371600"/>
            <a:ext cx="8473440" cy="92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smtClean="0">
                <a:solidFill>
                  <a:srgbClr val="001B35"/>
                </a:solidFill>
              </a:rPr>
              <a:t>DEPTH STUDIES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25000" y="2590800"/>
            <a:ext cx="8473440" cy="92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smtClean="0">
                <a:solidFill>
                  <a:srgbClr val="001B35"/>
                </a:solidFill>
              </a:rPr>
              <a:t>BREADTH STUDY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25000" y="3810000"/>
            <a:ext cx="8473440" cy="92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smtClean="0">
                <a:solidFill>
                  <a:srgbClr val="001B35"/>
                </a:solidFill>
              </a:rPr>
              <a:t>OVERALL EVALUATION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25000" y="5105400"/>
            <a:ext cx="8473440" cy="92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smtClean="0">
                <a:solidFill>
                  <a:srgbClr val="001B35"/>
                </a:solidFill>
              </a:rPr>
              <a:t>CONCLUSION / QUESTIONS</a:t>
            </a:r>
          </a:p>
        </p:txBody>
      </p:sp>
    </p:spTree>
    <p:extLst>
      <p:ext uri="{BB962C8B-B14F-4D97-AF65-F5344CB8AC3E}">
        <p14:creationId xmlns:p14="http://schemas.microsoft.com/office/powerpoint/2010/main" val="279170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System Operation: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09183" y="3501413"/>
            <a:ext cx="79248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Primary Functions: Heat domestic hot water &amp;</a:t>
            </a:r>
          </a:p>
          <a:p>
            <a:pPr lvl="5">
              <a:lnSpc>
                <a:spcPct val="150000"/>
              </a:lnSpc>
            </a:pPr>
            <a:r>
              <a:rPr lang="en-US" sz="2000" b="1" dirty="0" smtClean="0">
                <a:solidFill>
                  <a:srgbClr val="001B35"/>
                </a:solidFill>
              </a:rPr>
              <a:t>      Therapy pool heating</a:t>
            </a:r>
            <a:endParaRPr lang="en-US" sz="2000" b="1" dirty="0">
              <a:solidFill>
                <a:srgbClr val="001B35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Loads calculated through methods in ASHRAE Handbooks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624060" y="2514600"/>
            <a:ext cx="79248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Thermal storage in hot water storage tank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Has indirect heater: replaces existing hot water heaters</a:t>
            </a:r>
            <a:endParaRPr lang="en-US" sz="1800" b="1" dirty="0">
              <a:solidFill>
                <a:srgbClr val="001B35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01200" y="4989404"/>
            <a:ext cx="79248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Secondary Function: Space heating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Loads from Trace Energy Model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1322" y="1371600"/>
            <a:ext cx="8435878" cy="4148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9624060" y="1554550"/>
            <a:ext cx="813054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Flat-plate, forced circulation solar collection system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Glycol-water mixture used in collection loop for freeze protection</a:t>
            </a:r>
            <a:endParaRPr lang="en-US" sz="18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6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Solar Gain Calculation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448800" y="155455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Based on: </a:t>
            </a:r>
            <a:endParaRPr lang="en-US" sz="2400" b="1" dirty="0">
              <a:solidFill>
                <a:srgbClr val="001B3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93630" y="2057400"/>
            <a:ext cx="45605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Latitude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az-Cyrl-AZ" sz="1800" b="1" dirty="0" smtClean="0">
                <a:solidFill>
                  <a:srgbClr val="339900"/>
                </a:solidFill>
                <a:latin typeface="Calibri"/>
                <a:cs typeface="Calibri"/>
              </a:rPr>
              <a:t>Ф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 = 29.69°N</a:t>
            </a:r>
            <a:r>
              <a:rPr lang="en-US" sz="20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r>
              <a:rPr lang="en-US" sz="2000" b="1" dirty="0" smtClean="0">
                <a:solidFill>
                  <a:srgbClr val="339900"/>
                </a:solidFill>
              </a:rPr>
              <a:t> 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993630" y="2514600"/>
            <a:ext cx="2579370" cy="919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Zenith Angle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θ</a:t>
            </a:r>
            <a:r>
              <a:rPr lang="en-US" sz="1800" b="1" baseline="-25000" dirty="0" smtClean="0">
                <a:solidFill>
                  <a:srgbClr val="339900"/>
                </a:solidFill>
                <a:latin typeface="Calibri"/>
                <a:cs typeface="Calibri"/>
              </a:rPr>
              <a:t>z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>
                <a:solidFill>
                  <a:srgbClr val="001B35"/>
                </a:solidFill>
              </a:rPr>
              <a:t>Hour Angle 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ω</a:t>
            </a:r>
            <a:r>
              <a:rPr lang="en-US" sz="20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12203430" y="2758909"/>
            <a:ext cx="381000" cy="534963"/>
          </a:xfrm>
          <a:prstGeom prst="rightBrace">
            <a:avLst/>
          </a:prstGeom>
          <a:noFill/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B35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84430" y="2743200"/>
            <a:ext cx="257937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Hourly dependent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993630" y="3429000"/>
            <a:ext cx="5551170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Solar Declination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δ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 </a:t>
            </a:r>
            <a:r>
              <a:rPr lang="en-US" sz="1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– Date dependent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993630" y="3886200"/>
            <a:ext cx="228028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Collector Tilt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β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993629" y="4394031"/>
            <a:ext cx="318897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Surface Azimuth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ϒ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93630" y="4876800"/>
            <a:ext cx="31889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Collector Characteristics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371" y="1371600"/>
            <a:ext cx="7678545" cy="308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12083415" y="3892075"/>
            <a:ext cx="4941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- optimized at </a:t>
            </a:r>
            <a:r>
              <a:rPr lang="el-GR" sz="1800" b="1" dirty="0" smtClean="0">
                <a:solidFill>
                  <a:srgbClr val="339900"/>
                </a:solidFill>
              </a:rPr>
              <a:t>β</a:t>
            </a:r>
            <a:r>
              <a:rPr lang="en-US" sz="1800" b="1" dirty="0" smtClean="0">
                <a:solidFill>
                  <a:srgbClr val="339900"/>
                </a:solidFill>
              </a:rPr>
              <a:t> = 37.2° </a:t>
            </a:r>
            <a:r>
              <a:rPr lang="en-US" sz="1800" b="1" dirty="0" smtClean="0">
                <a:solidFill>
                  <a:srgbClr val="339900"/>
                </a:solidFill>
                <a:sym typeface="Wingdings" pitchFamily="2" charset="2"/>
              </a:rPr>
              <a:t></a:t>
            </a:r>
            <a:r>
              <a:rPr lang="en-US" sz="1800" b="1" dirty="0" smtClean="0">
                <a:solidFill>
                  <a:srgbClr val="339900"/>
                </a:solidFill>
              </a:rPr>
              <a:t> 40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°</a:t>
            </a:r>
            <a:r>
              <a:rPr lang="en-US" sz="1800" b="1" dirty="0" smtClean="0">
                <a:solidFill>
                  <a:srgbClr val="339900"/>
                </a:solidFill>
              </a:rPr>
              <a:t> </a:t>
            </a:r>
            <a:r>
              <a:rPr lang="en-US" sz="1800" b="1" dirty="0">
                <a:solidFill>
                  <a:srgbClr val="339900"/>
                </a:solidFill>
              </a:rPr>
              <a:t>was used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2480744" y="4394030"/>
            <a:ext cx="4941570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- optimized at </a:t>
            </a:r>
            <a:r>
              <a:rPr lang="el-GR" sz="1800" b="1" dirty="0" smtClean="0">
                <a:solidFill>
                  <a:srgbClr val="339900"/>
                </a:solidFill>
              </a:rPr>
              <a:t>β</a:t>
            </a:r>
            <a:r>
              <a:rPr lang="en-US" sz="1800" b="1" dirty="0" smtClean="0">
                <a:solidFill>
                  <a:srgbClr val="339900"/>
                </a:solidFill>
              </a:rPr>
              <a:t> = 37.5°W </a:t>
            </a:r>
            <a:r>
              <a:rPr lang="en-US" sz="1800" b="1" dirty="0" smtClean="0">
                <a:solidFill>
                  <a:srgbClr val="339900"/>
                </a:solidFill>
                <a:sym typeface="Wingdings" pitchFamily="2" charset="2"/>
              </a:rPr>
              <a:t></a:t>
            </a:r>
            <a:r>
              <a:rPr lang="en-US" sz="1800" b="1" dirty="0" smtClean="0">
                <a:solidFill>
                  <a:srgbClr val="339900"/>
                </a:solidFill>
              </a:rPr>
              <a:t> 33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°</a:t>
            </a:r>
            <a:r>
              <a:rPr lang="en-US" sz="1800" b="1" dirty="0">
                <a:solidFill>
                  <a:srgbClr val="339900"/>
                </a:solidFill>
              </a:rPr>
              <a:t>W</a:t>
            </a:r>
            <a:r>
              <a:rPr lang="en-US" sz="1800" b="1" dirty="0" smtClean="0">
                <a:solidFill>
                  <a:srgbClr val="339900"/>
                </a:solidFill>
              </a:rPr>
              <a:t> </a:t>
            </a:r>
            <a:r>
              <a:rPr lang="en-US" sz="1800" b="1" dirty="0">
                <a:solidFill>
                  <a:srgbClr val="339900"/>
                </a:solidFill>
              </a:rPr>
              <a:t>was used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974579" y="5334000"/>
            <a:ext cx="49769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Operation Characteristics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56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33" grpId="0"/>
      <p:bldP spid="34" grpId="0"/>
      <p:bldP spid="7" grpId="0" animBg="1"/>
      <p:bldP spid="35" grpId="0"/>
      <p:bldP spid="36" grpId="0"/>
      <p:bldP spid="37" grpId="0"/>
      <p:bldP spid="39" grpId="0"/>
      <p:bldP spid="40" grpId="0"/>
      <p:bldP spid="43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Solar Gain Calculation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448800" y="155455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Based on: </a:t>
            </a:r>
            <a:endParaRPr lang="en-US" sz="2400" b="1" dirty="0">
              <a:solidFill>
                <a:srgbClr val="001B3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93630" y="2057400"/>
            <a:ext cx="45605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Latitude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az-Cyrl-AZ" sz="1800" b="1" dirty="0" smtClean="0">
                <a:solidFill>
                  <a:srgbClr val="339900"/>
                </a:solidFill>
                <a:latin typeface="Calibri"/>
                <a:cs typeface="Calibri"/>
              </a:rPr>
              <a:t>Ф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 = 29.69°N</a:t>
            </a:r>
            <a:r>
              <a:rPr lang="en-US" sz="20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r>
              <a:rPr lang="en-US" sz="2000" b="1" dirty="0" smtClean="0">
                <a:solidFill>
                  <a:srgbClr val="339900"/>
                </a:solidFill>
              </a:rPr>
              <a:t> 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993630" y="2514600"/>
            <a:ext cx="2579370" cy="919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Zenith Angle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θ</a:t>
            </a:r>
            <a:r>
              <a:rPr lang="en-US" sz="1800" b="1" baseline="-25000" dirty="0" smtClean="0">
                <a:solidFill>
                  <a:srgbClr val="339900"/>
                </a:solidFill>
                <a:latin typeface="Calibri"/>
                <a:cs typeface="Calibri"/>
              </a:rPr>
              <a:t>z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>
                <a:solidFill>
                  <a:srgbClr val="001B35"/>
                </a:solidFill>
              </a:rPr>
              <a:t>Hour Angle 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ω</a:t>
            </a:r>
            <a:r>
              <a:rPr lang="en-US" sz="20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12203430" y="2758909"/>
            <a:ext cx="381000" cy="534963"/>
          </a:xfrm>
          <a:prstGeom prst="rightBrace">
            <a:avLst/>
          </a:prstGeom>
          <a:noFill/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B35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84430" y="2743200"/>
            <a:ext cx="257937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Hourly dependent</a:t>
            </a:r>
            <a:endParaRPr lang="en-US" sz="1800" b="1" dirty="0">
              <a:solidFill>
                <a:srgbClr val="3399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993630" y="3429000"/>
            <a:ext cx="5551170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Solar Declination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δ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 </a:t>
            </a:r>
            <a:r>
              <a:rPr lang="en-US" sz="1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– Date dependent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993630" y="3886200"/>
            <a:ext cx="228028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Collector Tilt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β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993629" y="4394031"/>
            <a:ext cx="318897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Surface Azimuth </a:t>
            </a:r>
            <a:r>
              <a:rPr lang="en-US" sz="1800" b="1" dirty="0" smtClean="0">
                <a:solidFill>
                  <a:srgbClr val="339900"/>
                </a:solidFill>
              </a:rPr>
              <a:t>(</a:t>
            </a:r>
            <a:r>
              <a:rPr lang="el-GR" sz="1800" b="1" dirty="0" smtClean="0">
                <a:solidFill>
                  <a:srgbClr val="339900"/>
                </a:solidFill>
                <a:latin typeface="Calibri"/>
                <a:cs typeface="Calibri"/>
              </a:rPr>
              <a:t>ϒ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)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93630" y="4876800"/>
            <a:ext cx="31889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Collector Characteristics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083415" y="3892075"/>
            <a:ext cx="4941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- optimized at </a:t>
            </a:r>
            <a:r>
              <a:rPr lang="el-GR" sz="1800" b="1" dirty="0" smtClean="0">
                <a:solidFill>
                  <a:srgbClr val="339900"/>
                </a:solidFill>
              </a:rPr>
              <a:t>β</a:t>
            </a:r>
            <a:r>
              <a:rPr lang="en-US" sz="1800" b="1" dirty="0" smtClean="0">
                <a:solidFill>
                  <a:srgbClr val="339900"/>
                </a:solidFill>
              </a:rPr>
              <a:t> = 37.2° </a:t>
            </a:r>
            <a:r>
              <a:rPr lang="en-US" sz="1800" b="1" dirty="0" smtClean="0">
                <a:solidFill>
                  <a:srgbClr val="339900"/>
                </a:solidFill>
                <a:sym typeface="Wingdings" pitchFamily="2" charset="2"/>
              </a:rPr>
              <a:t></a:t>
            </a:r>
            <a:r>
              <a:rPr lang="en-US" sz="1800" b="1" dirty="0" smtClean="0">
                <a:solidFill>
                  <a:srgbClr val="339900"/>
                </a:solidFill>
              </a:rPr>
              <a:t> 40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°</a:t>
            </a:r>
            <a:r>
              <a:rPr lang="en-US" sz="1800" b="1" dirty="0" smtClean="0">
                <a:solidFill>
                  <a:srgbClr val="339900"/>
                </a:solidFill>
              </a:rPr>
              <a:t> </a:t>
            </a:r>
            <a:r>
              <a:rPr lang="en-US" sz="1800" b="1" dirty="0">
                <a:solidFill>
                  <a:srgbClr val="339900"/>
                </a:solidFill>
              </a:rPr>
              <a:t>was used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5400" y="1458153"/>
            <a:ext cx="5462979" cy="4404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2373771" y="5841150"/>
            <a:ext cx="33528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F81BD"/>
                </a:solidFill>
              </a:rPr>
              <a:t>Image courtesy of Bing maps</a:t>
            </a:r>
            <a:endParaRPr lang="en-US" sz="1400" b="1" dirty="0">
              <a:solidFill>
                <a:srgbClr val="4F81B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480744" y="4394030"/>
            <a:ext cx="4941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339900"/>
                </a:solidFill>
              </a:rPr>
              <a:t>- optimized at </a:t>
            </a:r>
            <a:r>
              <a:rPr lang="el-GR" sz="1800" b="1" dirty="0">
                <a:solidFill>
                  <a:srgbClr val="339900"/>
                </a:solidFill>
                <a:latin typeface="Calibri"/>
                <a:cs typeface="Calibri"/>
              </a:rPr>
              <a:t>ϒ</a:t>
            </a:r>
            <a:r>
              <a:rPr lang="en-US" sz="1800" b="1" dirty="0" smtClean="0">
                <a:solidFill>
                  <a:srgbClr val="339900"/>
                </a:solidFill>
              </a:rPr>
              <a:t> = 37.5°W </a:t>
            </a:r>
            <a:r>
              <a:rPr lang="en-US" sz="1800" b="1" dirty="0" smtClean="0">
                <a:solidFill>
                  <a:srgbClr val="339900"/>
                </a:solidFill>
                <a:sym typeface="Wingdings" pitchFamily="2" charset="2"/>
              </a:rPr>
              <a:t></a:t>
            </a:r>
            <a:r>
              <a:rPr lang="en-US" sz="1800" b="1" dirty="0" smtClean="0">
                <a:solidFill>
                  <a:srgbClr val="339900"/>
                </a:solidFill>
              </a:rPr>
              <a:t> 33</a:t>
            </a:r>
            <a:r>
              <a:rPr lang="en-US" sz="1800" b="1" dirty="0" smtClean="0">
                <a:solidFill>
                  <a:srgbClr val="339900"/>
                </a:solidFill>
                <a:latin typeface="Calibri"/>
                <a:cs typeface="Calibri"/>
              </a:rPr>
              <a:t>°</a:t>
            </a:r>
            <a:r>
              <a:rPr lang="en-US" sz="1800" b="1" dirty="0">
                <a:solidFill>
                  <a:srgbClr val="339900"/>
                </a:solidFill>
              </a:rPr>
              <a:t>W</a:t>
            </a:r>
            <a:r>
              <a:rPr lang="en-US" sz="1800" b="1" dirty="0" smtClean="0">
                <a:solidFill>
                  <a:srgbClr val="339900"/>
                </a:solidFill>
              </a:rPr>
              <a:t> </a:t>
            </a:r>
            <a:r>
              <a:rPr lang="en-US" sz="1800" b="1" dirty="0">
                <a:solidFill>
                  <a:srgbClr val="339900"/>
                </a:solidFill>
              </a:rPr>
              <a:t>was used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974579" y="5334000"/>
            <a:ext cx="49769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System Operation Characteristics</a:t>
            </a:r>
            <a:endParaRPr lang="en-US" sz="1800" b="1" dirty="0" smtClean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Collector Arrangement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72600" y="1669197"/>
            <a:ext cx="6400800" cy="497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Area: (3) 130 ft</a:t>
            </a:r>
            <a:r>
              <a:rPr lang="en-US" sz="2000" b="1" baseline="30000" dirty="0" smtClean="0">
                <a:solidFill>
                  <a:srgbClr val="001B35"/>
                </a:solidFill>
              </a:rPr>
              <a:t>2 </a:t>
            </a:r>
            <a:r>
              <a:rPr lang="en-US" sz="2000" b="1" dirty="0" smtClean="0">
                <a:solidFill>
                  <a:srgbClr val="001B35"/>
                </a:solidFill>
              </a:rPr>
              <a:t>collectors </a:t>
            </a:r>
            <a:r>
              <a:rPr lang="en-US" sz="2000" b="1" dirty="0" smtClean="0">
                <a:solidFill>
                  <a:srgbClr val="001B35"/>
                </a:solidFill>
                <a:sym typeface="Wingdings" pitchFamily="2" charset="2"/>
              </a:rPr>
              <a:t> 390 ft</a:t>
            </a:r>
            <a:r>
              <a:rPr lang="en-US" sz="2000" b="1" baseline="30000" dirty="0" smtClean="0">
                <a:solidFill>
                  <a:srgbClr val="001B35"/>
                </a:solidFill>
                <a:sym typeface="Wingdings" pitchFamily="2" charset="2"/>
              </a:rPr>
              <a:t>2</a:t>
            </a:r>
            <a:r>
              <a:rPr lang="en-US" sz="2000" b="1" dirty="0" smtClean="0">
                <a:solidFill>
                  <a:srgbClr val="001B35"/>
                </a:solidFill>
                <a:sym typeface="Wingdings" pitchFamily="2" charset="2"/>
              </a:rPr>
              <a:t> total</a:t>
            </a:r>
            <a:r>
              <a:rPr lang="en-US" sz="2000" b="1" dirty="0" smtClean="0">
                <a:solidFill>
                  <a:srgbClr val="001B35"/>
                </a:solidFill>
              </a:rPr>
              <a:t> </a:t>
            </a:r>
            <a:endParaRPr lang="en-US" sz="2000" b="1" dirty="0">
              <a:solidFill>
                <a:srgbClr val="001B35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9613" y="3883488"/>
            <a:ext cx="4273307" cy="236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0" y="3883488"/>
            <a:ext cx="4273307" cy="236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9613" y="1365504"/>
            <a:ext cx="4273307" cy="236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599" y="1371600"/>
            <a:ext cx="4273307" cy="236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19812000" y="1066800"/>
            <a:ext cx="685800" cy="0"/>
          </a:xfrm>
          <a:prstGeom prst="line">
            <a:avLst/>
          </a:prstGeom>
          <a:ln w="28575"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0497800" y="838200"/>
            <a:ext cx="1143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1B35"/>
                </a:solidFill>
              </a:rPr>
              <a:t>Peak Load</a:t>
            </a:r>
            <a:endParaRPr lang="en-US" sz="1400" b="1" dirty="0">
              <a:solidFill>
                <a:srgbClr val="001B35"/>
              </a:solidFill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24321438" y="1087651"/>
            <a:ext cx="6858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007237" y="859051"/>
            <a:ext cx="1586563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C00000"/>
                </a:solidFill>
              </a:rPr>
              <a:t>Useful Gain</a:t>
            </a:r>
            <a:endParaRPr lang="en-US" sz="1400" b="1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9829800" y="2261669"/>
                <a:ext cx="6858000" cy="19509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>
                  <a:lnSpc>
                    <a:spcPct val="150000"/>
                  </a:lnSpc>
                </a:pPr>
                <a:r>
                  <a:rPr lang="en-US" sz="2000" b="1" dirty="0" smtClean="0">
                    <a:solidFill>
                      <a:srgbClr val="001B35"/>
                    </a:solidFill>
                    <a:sym typeface="Wingdings" pitchFamily="2" charset="2"/>
                  </a:rPr>
                  <a:t>Goal: maximize total solar fraction:</a:t>
                </a:r>
              </a:p>
              <a:p>
                <a:pPr lvl="3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>
                              <a:solidFill>
                                <a:srgbClr val="001B35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𝑳𝒐𝒂𝒅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𝒎𝒆𝒕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𝒃𝒚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𝒔𝒐𝒍𝒂𝒓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𝒔𝒚𝒔𝒕𝒆𝒎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𝑻𝒐𝒕𝒂𝒍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1B35"/>
                              </a:solidFill>
                              <a:latin typeface="Cambria Math"/>
                            </a:rPr>
                            <m:t>𝒍𝒐𝒂𝒅</m:t>
                          </m:r>
                        </m:den>
                      </m:f>
                    </m:oMath>
                  </m:oMathPara>
                </a14:m>
                <a:endParaRPr lang="en-US" sz="2000" b="1" dirty="0" smtClean="0">
                  <a:solidFill>
                    <a:srgbClr val="001B35"/>
                  </a:solidFill>
                </a:endParaRPr>
              </a:p>
              <a:p>
                <a:pPr marL="457200" lvl="3">
                  <a:lnSpc>
                    <a:spcPct val="200000"/>
                  </a:lnSpc>
                </a:pPr>
                <a:r>
                  <a:rPr lang="en-US" sz="2000" b="1" dirty="0" smtClean="0">
                    <a:solidFill>
                      <a:srgbClr val="001B35"/>
                    </a:solidFill>
                    <a:sym typeface="Wingdings" pitchFamily="2" charset="2"/>
                  </a:rPr>
                  <a:t>   without overheating or throwing away energy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9800" y="2261669"/>
                <a:ext cx="6858000" cy="1950983"/>
              </a:xfrm>
              <a:prstGeom prst="rect">
                <a:avLst/>
              </a:prstGeom>
              <a:blipFill rotWithShape="1">
                <a:blip r:embed="rId9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Down Arrow 10"/>
          <p:cNvSpPr/>
          <p:nvPr/>
        </p:nvSpPr>
        <p:spPr>
          <a:xfrm>
            <a:off x="13106400" y="4534824"/>
            <a:ext cx="304800" cy="724236"/>
          </a:xfrm>
          <a:prstGeom prst="downArrow">
            <a:avLst/>
          </a:prstGeom>
          <a:solidFill>
            <a:srgbClr val="001B35"/>
          </a:solidFill>
          <a:ln>
            <a:solidFill>
              <a:srgbClr val="001B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2163425" y="5355134"/>
            <a:ext cx="21907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1B35"/>
                </a:solidFill>
              </a:rPr>
              <a:t>Thermal Storage</a:t>
            </a:r>
            <a:endParaRPr lang="en-US" sz="20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5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41" grpId="0"/>
      <p:bldP spid="45" grpId="0"/>
      <p:bldP spid="10" grpId="0"/>
      <p:bldP spid="11" grpId="0" animBg="1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Load Met Directly: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29800" y="1447800"/>
            <a:ext cx="685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38%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annual domestic hot water heating load met directly 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29800" y="2510135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space heating load met directly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64200" y="914400"/>
            <a:ext cx="81501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Thermal storage in a 400 gallon stratified hot water tank:</a:t>
            </a:r>
            <a:endParaRPr lang="en-US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9057" y="1497526"/>
            <a:ext cx="3193883" cy="42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8894340" y="161164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38%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DHW load through storage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482005" y="2095451"/>
            <a:ext cx="2016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76% total</a:t>
            </a:r>
            <a:endParaRPr lang="en-US" sz="2000" b="1" i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3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545" y="3096785"/>
            <a:ext cx="6620510" cy="3535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471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1" grpId="0"/>
      <p:bldP spid="22" grpId="0"/>
      <p:bldP spid="23" grpId="0"/>
      <p:bldP spid="27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2600" y="838200"/>
            <a:ext cx="7315200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1B35"/>
                </a:solidFill>
              </a:rPr>
              <a:t>Load Met Directly: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29800" y="1447800"/>
            <a:ext cx="685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38%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annual domestic hot water heating load met directly 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29800" y="2510135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space heating load met directly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64200" y="914400"/>
            <a:ext cx="81501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Thermal storage in a 400 gallon stratified hot water tank:</a:t>
            </a:r>
            <a:endParaRPr lang="en-US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9057" y="1497526"/>
            <a:ext cx="3193883" cy="42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8894340" y="161164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38%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DHW load through storage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897600" y="2778204"/>
            <a:ext cx="46514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14% </a:t>
            </a:r>
            <a:r>
              <a:rPr lang="en-US" sz="20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of space heating through storage</a:t>
            </a:r>
            <a:endParaRPr lang="en-US" sz="20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482005" y="2095451"/>
            <a:ext cx="2016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76% total</a:t>
            </a:r>
            <a:endParaRPr lang="en-US" sz="2000" b="1" i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482005" y="3655367"/>
            <a:ext cx="2016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22% total</a:t>
            </a:r>
            <a:endParaRPr lang="en-US" sz="2000" b="1" i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546" y="3096785"/>
            <a:ext cx="6620510" cy="353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51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3: SOLAR THERMAL SYSTEM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96400" y="1040367"/>
            <a:ext cx="85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u="sng" dirty="0" smtClean="0">
                <a:solidFill>
                  <a:srgbClr val="001B35"/>
                </a:solidFill>
              </a:rPr>
              <a:t>System Added First Cost: </a:t>
            </a:r>
            <a:r>
              <a:rPr lang="en-US" sz="2400" b="1" u="sng" dirty="0" smtClean="0"/>
              <a:t>$61,906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753600" y="1524000"/>
            <a:ext cx="5334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</a:t>
            </a:r>
            <a:r>
              <a:rPr lang="en-US" sz="1800" b="1" dirty="0" smtClean="0"/>
              <a:t>Collectors ($26,758)</a:t>
            </a:r>
            <a:endParaRPr lang="en-US" sz="1800" b="1" dirty="0"/>
          </a:p>
        </p:txBody>
      </p:sp>
      <p:sp>
        <p:nvSpPr>
          <p:cNvPr id="31" name="Rectangle 30"/>
          <p:cNvSpPr/>
          <p:nvPr/>
        </p:nvSpPr>
        <p:spPr>
          <a:xfrm>
            <a:off x="9753600" y="1935114"/>
            <a:ext cx="5410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</a:t>
            </a:r>
            <a:r>
              <a:rPr lang="en-US" sz="1800" b="1" dirty="0" smtClean="0"/>
              <a:t>Storage Tank ($4,670)</a:t>
            </a:r>
            <a:endParaRPr lang="en-US" sz="1800" b="1" dirty="0"/>
          </a:p>
        </p:txBody>
      </p:sp>
      <p:sp>
        <p:nvSpPr>
          <p:cNvPr id="32" name="Rectangle 31"/>
          <p:cNvSpPr/>
          <p:nvPr/>
        </p:nvSpPr>
        <p:spPr>
          <a:xfrm>
            <a:off x="9753600" y="2341683"/>
            <a:ext cx="5867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</a:t>
            </a:r>
            <a:r>
              <a:rPr lang="en-US" sz="1800" b="1" dirty="0" smtClean="0"/>
              <a:t>Heat Exchangers ($8,403)</a:t>
            </a:r>
            <a:endParaRPr lang="en-US" sz="1800" b="1" dirty="0"/>
          </a:p>
        </p:txBody>
      </p:sp>
      <p:sp>
        <p:nvSpPr>
          <p:cNvPr id="33" name="Rectangle 32"/>
          <p:cNvSpPr/>
          <p:nvPr/>
        </p:nvSpPr>
        <p:spPr>
          <a:xfrm>
            <a:off x="9753600" y="2768769"/>
            <a:ext cx="6705600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</a:t>
            </a:r>
            <a:r>
              <a:rPr lang="en-US" sz="1800" b="1" dirty="0" smtClean="0"/>
              <a:t>Piping &amp; Distribution Equipment ($1,555)</a:t>
            </a:r>
            <a:endParaRPr lang="en-US" sz="1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9326880" y="4729371"/>
            <a:ext cx="85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Simple Payback Period: 2.06 years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26880" y="5338971"/>
            <a:ext cx="85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20-year life-cycle cost: $1,742,889</a:t>
            </a:r>
          </a:p>
          <a:p>
            <a:pPr lvl="1">
              <a:lnSpc>
                <a:spcPct val="150000"/>
              </a:lnSpc>
            </a:pPr>
            <a:r>
              <a:rPr lang="en-US" sz="1800" b="1" dirty="0" smtClean="0">
                <a:solidFill>
                  <a:srgbClr val="001B35"/>
                </a:solidFill>
              </a:rPr>
              <a:t>           (existing system: $2,070,197)*</a:t>
            </a:r>
          </a:p>
          <a:p>
            <a:pPr lvl="1">
              <a:lnSpc>
                <a:spcPct val="150000"/>
              </a:lnSpc>
            </a:pPr>
            <a:r>
              <a:rPr lang="en-US" sz="1800" b="1" dirty="0">
                <a:solidFill>
                  <a:srgbClr val="001B35"/>
                </a:solidFill>
              </a:rPr>
              <a:t>	 </a:t>
            </a:r>
            <a:r>
              <a:rPr lang="en-US" sz="1800" b="1" dirty="0" smtClean="0">
                <a:solidFill>
                  <a:srgbClr val="001B35"/>
                </a:solidFill>
              </a:rPr>
              <a:t>   *Includes Domestic Hot Water Energy Use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753600" y="3246061"/>
            <a:ext cx="6705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/>
              <a:t>+ </a:t>
            </a:r>
            <a:r>
              <a:rPr lang="en-US" sz="1800" b="1" dirty="0" smtClean="0"/>
              <a:t>Controls ($10,520)</a:t>
            </a:r>
            <a:endParaRPr lang="en-US" sz="18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9326880" y="4154269"/>
            <a:ext cx="85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1B35"/>
                </a:solidFill>
              </a:rPr>
              <a:t>Yearly Savings: $30,814</a:t>
            </a:r>
          </a:p>
        </p:txBody>
      </p:sp>
    </p:spTree>
    <p:extLst>
      <p:ext uri="{BB962C8B-B14F-4D97-AF65-F5344CB8AC3E}">
        <p14:creationId xmlns:p14="http://schemas.microsoft.com/office/powerpoint/2010/main" val="329801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31" grpId="0"/>
      <p:bldP spid="32" grpId="0"/>
      <p:bldP spid="33" grpId="0"/>
      <p:bldP spid="36" grpId="0"/>
      <p:bldP spid="37" grpId="0"/>
      <p:bldP spid="38" grpId="0"/>
      <p:bldP spid="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BREADTH STUDY: STRUCTURAL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60"/>
          <a:stretch/>
        </p:blipFill>
        <p:spPr>
          <a:xfrm>
            <a:off x="9601200" y="956029"/>
            <a:ext cx="3675529" cy="58511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03"/>
          <a:stretch/>
        </p:blipFill>
        <p:spPr>
          <a:xfrm>
            <a:off x="13657729" y="1371600"/>
            <a:ext cx="3182471" cy="46490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" t="-278" r="48258" b="278"/>
          <a:stretch/>
        </p:blipFill>
        <p:spPr>
          <a:xfrm>
            <a:off x="18516600" y="1371600"/>
            <a:ext cx="3176817" cy="46490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04"/>
          <a:stretch/>
        </p:blipFill>
        <p:spPr>
          <a:xfrm>
            <a:off x="22326600" y="1371599"/>
            <a:ext cx="3886322" cy="46490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0"/>
          <a:stretch/>
        </p:blipFill>
        <p:spPr>
          <a:xfrm>
            <a:off x="9601200" y="956028"/>
            <a:ext cx="3505200" cy="578996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39"/>
          <a:stretch/>
        </p:blipFill>
        <p:spPr>
          <a:xfrm>
            <a:off x="13657728" y="1371600"/>
            <a:ext cx="3182471" cy="46965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68"/>
          <a:stretch/>
        </p:blipFill>
        <p:spPr>
          <a:xfrm>
            <a:off x="18503798" y="1371601"/>
            <a:ext cx="3156378" cy="46965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04"/>
          <a:stretch/>
        </p:blipFill>
        <p:spPr>
          <a:xfrm>
            <a:off x="22326600" y="1295399"/>
            <a:ext cx="3886322" cy="46490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60"/>
          <a:stretch/>
        </p:blipFill>
        <p:spPr>
          <a:xfrm>
            <a:off x="9601200" y="956029"/>
            <a:ext cx="3675529" cy="585116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9"/>
          <a:stretch/>
        </p:blipFill>
        <p:spPr>
          <a:xfrm>
            <a:off x="13632328" y="1322409"/>
            <a:ext cx="3159750" cy="474738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26"/>
          <a:stretch/>
        </p:blipFill>
        <p:spPr>
          <a:xfrm>
            <a:off x="18435541" y="1207826"/>
            <a:ext cx="3219776" cy="482414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90"/>
          <a:stretch/>
        </p:blipFill>
        <p:spPr>
          <a:xfrm>
            <a:off x="22339300" y="1295399"/>
            <a:ext cx="3869104" cy="472520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1049000" y="1371601"/>
            <a:ext cx="609600" cy="9143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99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049000" y="2413001"/>
            <a:ext cx="533400" cy="8635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99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210800" y="5512600"/>
            <a:ext cx="914400" cy="11168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99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734800" y="1613356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059803" y="6198513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1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58600" y="2629356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893029" y="6198513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25200" y="5957556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121452" y="6198513"/>
            <a:ext cx="30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2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OVERALL EVALUATION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34600" y="1162050"/>
            <a:ext cx="7315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Chilled Water System Not Recommended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Facility not large enough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Energy requirement not high enough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No life-cycle cost benefit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34600" y="3352800"/>
            <a:ext cx="7315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VRF System Recommended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Contingent on CFD analysis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Humidity Control Necessary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Dependent on owner’s payback threshold</a:t>
            </a:r>
          </a:p>
        </p:txBody>
      </p:sp>
      <p:sp>
        <p:nvSpPr>
          <p:cNvPr id="5" name="Rectangle 4"/>
          <p:cNvSpPr/>
          <p:nvPr/>
        </p:nvSpPr>
        <p:spPr>
          <a:xfrm>
            <a:off x="16825349" y="1066800"/>
            <a:ext cx="624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sym typeface="Wingdings"/>
              </a:rPr>
              <a:t>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727577" y="3213557"/>
            <a:ext cx="5886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339900"/>
                </a:solidFill>
                <a:sym typeface="Wingdings"/>
              </a:rPr>
              <a:t></a:t>
            </a:r>
            <a:endParaRPr lang="en-US" sz="4000" dirty="0">
              <a:solidFill>
                <a:srgbClr val="3399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354800" y="1162048"/>
            <a:ext cx="7315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Solar Thermal System Recommended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Quick payback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Great climatic conditions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Free energy!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624177" y="990600"/>
            <a:ext cx="5886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339900"/>
                </a:solidFill>
                <a:sym typeface="Wingdings"/>
              </a:rPr>
              <a:t></a:t>
            </a:r>
            <a:endParaRPr lang="en-US" sz="4000" dirty="0">
              <a:solidFill>
                <a:srgbClr val="33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4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CONCLUSION / QUESTIONS</a:t>
            </a:r>
            <a:endParaRPr lang="en-US" b="1" dirty="0">
              <a:solidFill>
                <a:srgbClr val="3399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CONCLUSION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8600" y="1000065"/>
            <a:ext cx="73152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</a:rPr>
              <a:t>Special Thanks:</a:t>
            </a:r>
          </a:p>
          <a:p>
            <a:endParaRPr lang="en-US" sz="1800" b="1" dirty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Ernest Health, Inc.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1800" b="1" dirty="0" smtClean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JBA Consulting Engineers</a:t>
            </a:r>
          </a:p>
          <a:p>
            <a:r>
              <a:rPr lang="en-US" sz="1800" b="1" dirty="0">
                <a:solidFill>
                  <a:srgbClr val="001B35"/>
                </a:solidFill>
              </a:rPr>
              <a:t>	</a:t>
            </a:r>
            <a:r>
              <a:rPr lang="en-US" sz="1600" b="1" dirty="0" smtClean="0">
                <a:solidFill>
                  <a:srgbClr val="001B35"/>
                </a:solidFill>
              </a:rPr>
              <a:t>Jason </a:t>
            </a:r>
            <a:r>
              <a:rPr lang="en-US" sz="1600" b="1" dirty="0" err="1" smtClean="0">
                <a:solidFill>
                  <a:srgbClr val="001B35"/>
                </a:solidFill>
              </a:rPr>
              <a:t>Witterman</a:t>
            </a:r>
            <a:endParaRPr lang="en-US" sz="1600" b="1" dirty="0" smtClean="0">
              <a:solidFill>
                <a:srgbClr val="001B35"/>
              </a:solidFill>
            </a:endParaRPr>
          </a:p>
          <a:p>
            <a:r>
              <a:rPr lang="en-US" sz="1600" b="1" dirty="0">
                <a:solidFill>
                  <a:srgbClr val="001B35"/>
                </a:solidFill>
              </a:rPr>
              <a:t>	</a:t>
            </a:r>
            <a:r>
              <a:rPr lang="en-US" sz="1600" b="1" dirty="0" smtClean="0">
                <a:solidFill>
                  <a:srgbClr val="001B35"/>
                </a:solidFill>
              </a:rPr>
              <a:t>Kris </a:t>
            </a:r>
            <a:r>
              <a:rPr lang="en-US" sz="1600" b="1" dirty="0" err="1" smtClean="0">
                <a:solidFill>
                  <a:srgbClr val="001B35"/>
                </a:solidFill>
              </a:rPr>
              <a:t>Kalkowski</a:t>
            </a:r>
            <a:endParaRPr lang="en-US" sz="1600" b="1" dirty="0" smtClean="0">
              <a:solidFill>
                <a:srgbClr val="001B35"/>
              </a:solidFill>
            </a:endParaRPr>
          </a:p>
          <a:p>
            <a:r>
              <a:rPr lang="en-US" sz="1600" b="1" dirty="0" smtClean="0">
                <a:solidFill>
                  <a:srgbClr val="001B35"/>
                </a:solidFill>
              </a:rPr>
              <a:t>	Stephen Haines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1800" b="1" dirty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Dekker/</a:t>
            </a:r>
            <a:r>
              <a:rPr lang="en-US" sz="1800" b="1" dirty="0" err="1" smtClean="0">
                <a:solidFill>
                  <a:srgbClr val="001B35"/>
                </a:solidFill>
              </a:rPr>
              <a:t>Perich</a:t>
            </a:r>
            <a:r>
              <a:rPr lang="en-US" sz="1800" b="1" dirty="0" smtClean="0">
                <a:solidFill>
                  <a:srgbClr val="001B35"/>
                </a:solidFill>
              </a:rPr>
              <a:t>/Sabatini Architects</a:t>
            </a:r>
          </a:p>
          <a:p>
            <a:r>
              <a:rPr lang="en-US" sz="1800" b="1" dirty="0">
                <a:solidFill>
                  <a:srgbClr val="001B35"/>
                </a:solidFill>
              </a:rPr>
              <a:t>	</a:t>
            </a:r>
            <a:r>
              <a:rPr lang="en-US" sz="1600" b="1" dirty="0" smtClean="0">
                <a:solidFill>
                  <a:srgbClr val="001B35"/>
                </a:solidFill>
              </a:rPr>
              <a:t>Bobby George</a:t>
            </a:r>
            <a:endParaRPr lang="en-US" sz="1600" b="1" dirty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1800" b="1" dirty="0" smtClean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Faculty Advisor: Dr. William </a:t>
            </a:r>
            <a:r>
              <a:rPr lang="en-US" sz="1800" b="1" dirty="0" err="1" smtClean="0">
                <a:solidFill>
                  <a:srgbClr val="001B35"/>
                </a:solidFill>
              </a:rPr>
              <a:t>Bahnfleth</a:t>
            </a:r>
            <a:endParaRPr lang="en-US" sz="1800" b="1" dirty="0" smtClean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1800" b="1" dirty="0" smtClean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Faculty Member: Dr. Stephen </a:t>
            </a:r>
            <a:r>
              <a:rPr lang="en-US" sz="1800" b="1" dirty="0" err="1" smtClean="0">
                <a:solidFill>
                  <a:srgbClr val="001B35"/>
                </a:solidFill>
              </a:rPr>
              <a:t>Treado</a:t>
            </a:r>
            <a:endParaRPr lang="en-US" sz="1800" b="1" dirty="0" smtClean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1800" b="1" dirty="0">
              <a:solidFill>
                <a:srgbClr val="001B35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Fellow AE Students</a:t>
            </a:r>
            <a:endParaRPr lang="en-US" sz="1800" b="1" dirty="0">
              <a:solidFill>
                <a:srgbClr val="001B35"/>
              </a:solidFill>
            </a:endParaRPr>
          </a:p>
          <a:p>
            <a:endParaRPr lang="en-US" sz="2400" b="1" dirty="0" smtClean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1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PROJECT INTRODUCTION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4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211" r="1695" b="33082"/>
          <a:stretch/>
        </p:blipFill>
        <p:spPr bwMode="auto">
          <a:xfrm>
            <a:off x="0" y="0"/>
            <a:ext cx="2743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9525" y="0"/>
            <a:ext cx="27422475" cy="685800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958262" y="2895600"/>
            <a:ext cx="952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1B35"/>
                </a:solidFill>
              </a:rPr>
              <a:t>QUESTIONS?</a:t>
            </a:r>
            <a:endParaRPr lang="en-US" sz="4400" b="1" dirty="0">
              <a:solidFill>
                <a:srgbClr val="001B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339900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FACILITY DESCRIPTION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MECHANICAL SYSTEM OVERVIEW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THESIS GOALS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FACILITY DESCRIPTION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1107063"/>
            <a:ext cx="9525000" cy="51778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440400" y="986135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B35"/>
                </a:solidFill>
              </a:rPr>
              <a:t>Function: acute-care rehabilitation hospital</a:t>
            </a:r>
            <a:endParaRPr lang="en-US" sz="1600" b="1" dirty="0" smtClean="0">
              <a:solidFill>
                <a:srgbClr val="001B3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40400" y="1447800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B35"/>
                </a:solidFill>
              </a:rPr>
              <a:t>Location: New Braunfels, TX</a:t>
            </a:r>
          </a:p>
          <a:p>
            <a:r>
              <a:rPr lang="en-US" sz="1800" b="1" dirty="0">
                <a:solidFill>
                  <a:srgbClr val="001B35"/>
                </a:solidFill>
              </a:rPr>
              <a:t>	</a:t>
            </a:r>
            <a:r>
              <a:rPr lang="en-US" sz="1800" b="1" dirty="0" smtClean="0">
                <a:solidFill>
                  <a:srgbClr val="001B35"/>
                </a:solidFill>
              </a:rPr>
              <a:t>~30 miles NE of San Antonio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1" r="14089"/>
          <a:stretch/>
        </p:blipFill>
        <p:spPr bwMode="auto">
          <a:xfrm>
            <a:off x="20650200" y="2337935"/>
            <a:ext cx="4800600" cy="421526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5-Point Star 15"/>
          <p:cNvSpPr/>
          <p:nvPr/>
        </p:nvSpPr>
        <p:spPr>
          <a:xfrm>
            <a:off x="23469600" y="4832516"/>
            <a:ext cx="228600" cy="22860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2402800" y="6553201"/>
            <a:ext cx="33528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F81BD"/>
                </a:solidFill>
              </a:rPr>
              <a:t>Image courtesy of Bing maps</a:t>
            </a:r>
            <a:endParaRPr lang="en-US" sz="1400" b="1" dirty="0">
              <a:solidFill>
                <a:srgbClr val="4F81BD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20681642">
            <a:off x="11382306" y="1889035"/>
            <a:ext cx="514486" cy="3149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1319636" y="1755307"/>
            <a:ext cx="609600" cy="58239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8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339900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FACILITY DESCRIPTION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MECHANICAL SYSTEM OVERVIEW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THESIS GOALS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FACILITY DESCRIPTION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440400" y="2281535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B35"/>
                </a:solidFill>
              </a:rPr>
              <a:t>Spaces: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1107063"/>
            <a:ext cx="9525000" cy="51778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440400" y="986135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B35"/>
                </a:solidFill>
              </a:rPr>
              <a:t>Function: acute-care rehabilitation hospital</a:t>
            </a:r>
            <a:endParaRPr lang="en-US" sz="1600" b="1" dirty="0" smtClean="0">
              <a:solidFill>
                <a:srgbClr val="001B3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40400" y="1447800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B35"/>
                </a:solidFill>
              </a:rPr>
              <a:t>Location: New Braunfels, TX</a:t>
            </a:r>
          </a:p>
          <a:p>
            <a:r>
              <a:rPr lang="en-US" sz="1800" b="1" dirty="0">
                <a:solidFill>
                  <a:srgbClr val="001B35"/>
                </a:solidFill>
              </a:rPr>
              <a:t>	</a:t>
            </a:r>
            <a:r>
              <a:rPr lang="en-US" sz="1800" b="1" dirty="0" smtClean="0">
                <a:solidFill>
                  <a:srgbClr val="001B35"/>
                </a:solidFill>
              </a:rPr>
              <a:t>~30 miles NE of San Antonio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583400" y="28310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40 Patient Rooms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583400" y="3376136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Exam and Light Procedure Rooms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583400" y="50408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Kitchen and Dining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583400" y="55626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Office and Administration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583400" y="39740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Physical Therapy Gym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583400" y="45074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Therapy Pool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583400" y="61076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001B35"/>
                </a:solidFill>
              </a:rPr>
              <a:t>Service Rooms</a:t>
            </a:r>
          </a:p>
        </p:txBody>
      </p:sp>
      <p:sp>
        <p:nvSpPr>
          <p:cNvPr id="9" name="Freeform 8"/>
          <p:cNvSpPr/>
          <p:nvPr/>
        </p:nvSpPr>
        <p:spPr>
          <a:xfrm>
            <a:off x="13039725" y="1619251"/>
            <a:ext cx="3981450" cy="2019300"/>
          </a:xfrm>
          <a:custGeom>
            <a:avLst/>
            <a:gdLst>
              <a:gd name="connsiteX0" fmla="*/ 1095375 w 3990975"/>
              <a:gd name="connsiteY0" fmla="*/ 304800 h 2009775"/>
              <a:gd name="connsiteX1" fmla="*/ 371475 w 3990975"/>
              <a:gd name="connsiteY1" fmla="*/ 685800 h 2009775"/>
              <a:gd name="connsiteX2" fmla="*/ 361950 w 3990975"/>
              <a:gd name="connsiteY2" fmla="*/ 1028700 h 2009775"/>
              <a:gd name="connsiteX3" fmla="*/ 1019175 w 3990975"/>
              <a:gd name="connsiteY3" fmla="*/ 1343025 h 2009775"/>
              <a:gd name="connsiteX4" fmla="*/ 0 w 3990975"/>
              <a:gd name="connsiteY4" fmla="*/ 1838325 h 2009775"/>
              <a:gd name="connsiteX5" fmla="*/ 295275 w 3990975"/>
              <a:gd name="connsiteY5" fmla="*/ 2009775 h 2009775"/>
              <a:gd name="connsiteX6" fmla="*/ 3990975 w 3990975"/>
              <a:gd name="connsiteY6" fmla="*/ 152400 h 2009775"/>
              <a:gd name="connsiteX7" fmla="*/ 3667125 w 3990975"/>
              <a:gd name="connsiteY7" fmla="*/ 0 h 2009775"/>
              <a:gd name="connsiteX8" fmla="*/ 2047875 w 3990975"/>
              <a:gd name="connsiteY8" fmla="*/ 809625 h 2009775"/>
              <a:gd name="connsiteX9" fmla="*/ 1095375 w 3990975"/>
              <a:gd name="connsiteY9" fmla="*/ 304800 h 2009775"/>
              <a:gd name="connsiteX0" fmla="*/ 1095375 w 3990975"/>
              <a:gd name="connsiteY0" fmla="*/ 304800 h 2009775"/>
              <a:gd name="connsiteX1" fmla="*/ 371475 w 3990975"/>
              <a:gd name="connsiteY1" fmla="*/ 685800 h 2009775"/>
              <a:gd name="connsiteX2" fmla="*/ 361950 w 3990975"/>
              <a:gd name="connsiteY2" fmla="*/ 1028700 h 2009775"/>
              <a:gd name="connsiteX3" fmla="*/ 1019175 w 3990975"/>
              <a:gd name="connsiteY3" fmla="*/ 1343025 h 2009775"/>
              <a:gd name="connsiteX4" fmla="*/ 0 w 3990975"/>
              <a:gd name="connsiteY4" fmla="*/ 1838325 h 2009775"/>
              <a:gd name="connsiteX5" fmla="*/ 361950 w 3990975"/>
              <a:gd name="connsiteY5" fmla="*/ 2009775 h 2009775"/>
              <a:gd name="connsiteX6" fmla="*/ 3990975 w 3990975"/>
              <a:gd name="connsiteY6" fmla="*/ 152400 h 2009775"/>
              <a:gd name="connsiteX7" fmla="*/ 3667125 w 3990975"/>
              <a:gd name="connsiteY7" fmla="*/ 0 h 2009775"/>
              <a:gd name="connsiteX8" fmla="*/ 2047875 w 3990975"/>
              <a:gd name="connsiteY8" fmla="*/ 809625 h 2009775"/>
              <a:gd name="connsiteX9" fmla="*/ 1095375 w 3990975"/>
              <a:gd name="connsiteY9" fmla="*/ 304800 h 2009775"/>
              <a:gd name="connsiteX0" fmla="*/ 1133475 w 4029075"/>
              <a:gd name="connsiteY0" fmla="*/ 304800 h 2009775"/>
              <a:gd name="connsiteX1" fmla="*/ 409575 w 4029075"/>
              <a:gd name="connsiteY1" fmla="*/ 685800 h 2009775"/>
              <a:gd name="connsiteX2" fmla="*/ 400050 w 4029075"/>
              <a:gd name="connsiteY2" fmla="*/ 1028700 h 2009775"/>
              <a:gd name="connsiteX3" fmla="*/ 1057275 w 4029075"/>
              <a:gd name="connsiteY3" fmla="*/ 1343025 h 2009775"/>
              <a:gd name="connsiteX4" fmla="*/ 0 w 4029075"/>
              <a:gd name="connsiteY4" fmla="*/ 1876425 h 2009775"/>
              <a:gd name="connsiteX5" fmla="*/ 400050 w 4029075"/>
              <a:gd name="connsiteY5" fmla="*/ 2009775 h 2009775"/>
              <a:gd name="connsiteX6" fmla="*/ 4029075 w 4029075"/>
              <a:gd name="connsiteY6" fmla="*/ 152400 h 2009775"/>
              <a:gd name="connsiteX7" fmla="*/ 3705225 w 4029075"/>
              <a:gd name="connsiteY7" fmla="*/ 0 h 2009775"/>
              <a:gd name="connsiteX8" fmla="*/ 2085975 w 4029075"/>
              <a:gd name="connsiteY8" fmla="*/ 809625 h 2009775"/>
              <a:gd name="connsiteX9" fmla="*/ 1133475 w 4029075"/>
              <a:gd name="connsiteY9" fmla="*/ 304800 h 2009775"/>
              <a:gd name="connsiteX0" fmla="*/ 1133475 w 4029075"/>
              <a:gd name="connsiteY0" fmla="*/ 304800 h 2019300"/>
              <a:gd name="connsiteX1" fmla="*/ 409575 w 4029075"/>
              <a:gd name="connsiteY1" fmla="*/ 685800 h 2019300"/>
              <a:gd name="connsiteX2" fmla="*/ 400050 w 4029075"/>
              <a:gd name="connsiteY2" fmla="*/ 1028700 h 2019300"/>
              <a:gd name="connsiteX3" fmla="*/ 1057275 w 4029075"/>
              <a:gd name="connsiteY3" fmla="*/ 1343025 h 2019300"/>
              <a:gd name="connsiteX4" fmla="*/ 0 w 4029075"/>
              <a:gd name="connsiteY4" fmla="*/ 1876425 h 2019300"/>
              <a:gd name="connsiteX5" fmla="*/ 323850 w 4029075"/>
              <a:gd name="connsiteY5" fmla="*/ 2019300 h 2019300"/>
              <a:gd name="connsiteX6" fmla="*/ 4029075 w 4029075"/>
              <a:gd name="connsiteY6" fmla="*/ 152400 h 2019300"/>
              <a:gd name="connsiteX7" fmla="*/ 3705225 w 4029075"/>
              <a:gd name="connsiteY7" fmla="*/ 0 h 2019300"/>
              <a:gd name="connsiteX8" fmla="*/ 2085975 w 4029075"/>
              <a:gd name="connsiteY8" fmla="*/ 809625 h 2019300"/>
              <a:gd name="connsiteX9" fmla="*/ 1133475 w 4029075"/>
              <a:gd name="connsiteY9" fmla="*/ 304800 h 2019300"/>
              <a:gd name="connsiteX0" fmla="*/ 1133475 w 4010025"/>
              <a:gd name="connsiteY0" fmla="*/ 304800 h 2019300"/>
              <a:gd name="connsiteX1" fmla="*/ 409575 w 4010025"/>
              <a:gd name="connsiteY1" fmla="*/ 685800 h 2019300"/>
              <a:gd name="connsiteX2" fmla="*/ 400050 w 4010025"/>
              <a:gd name="connsiteY2" fmla="*/ 1028700 h 2019300"/>
              <a:gd name="connsiteX3" fmla="*/ 1057275 w 4010025"/>
              <a:gd name="connsiteY3" fmla="*/ 1343025 h 2019300"/>
              <a:gd name="connsiteX4" fmla="*/ 0 w 4010025"/>
              <a:gd name="connsiteY4" fmla="*/ 1876425 h 2019300"/>
              <a:gd name="connsiteX5" fmla="*/ 323850 w 4010025"/>
              <a:gd name="connsiteY5" fmla="*/ 2019300 h 2019300"/>
              <a:gd name="connsiteX6" fmla="*/ 4010025 w 4010025"/>
              <a:gd name="connsiteY6" fmla="*/ 152400 h 2019300"/>
              <a:gd name="connsiteX7" fmla="*/ 3705225 w 4010025"/>
              <a:gd name="connsiteY7" fmla="*/ 0 h 2019300"/>
              <a:gd name="connsiteX8" fmla="*/ 2085975 w 4010025"/>
              <a:gd name="connsiteY8" fmla="*/ 809625 h 2019300"/>
              <a:gd name="connsiteX9" fmla="*/ 1133475 w 4010025"/>
              <a:gd name="connsiteY9" fmla="*/ 304800 h 2019300"/>
              <a:gd name="connsiteX0" fmla="*/ 1133475 w 3981450"/>
              <a:gd name="connsiteY0" fmla="*/ 304800 h 2019300"/>
              <a:gd name="connsiteX1" fmla="*/ 409575 w 3981450"/>
              <a:gd name="connsiteY1" fmla="*/ 685800 h 2019300"/>
              <a:gd name="connsiteX2" fmla="*/ 400050 w 3981450"/>
              <a:gd name="connsiteY2" fmla="*/ 1028700 h 2019300"/>
              <a:gd name="connsiteX3" fmla="*/ 1057275 w 3981450"/>
              <a:gd name="connsiteY3" fmla="*/ 1343025 h 2019300"/>
              <a:gd name="connsiteX4" fmla="*/ 0 w 3981450"/>
              <a:gd name="connsiteY4" fmla="*/ 1876425 h 2019300"/>
              <a:gd name="connsiteX5" fmla="*/ 323850 w 3981450"/>
              <a:gd name="connsiteY5" fmla="*/ 2019300 h 2019300"/>
              <a:gd name="connsiteX6" fmla="*/ 3981450 w 3981450"/>
              <a:gd name="connsiteY6" fmla="*/ 114300 h 2019300"/>
              <a:gd name="connsiteX7" fmla="*/ 3705225 w 3981450"/>
              <a:gd name="connsiteY7" fmla="*/ 0 h 2019300"/>
              <a:gd name="connsiteX8" fmla="*/ 2085975 w 3981450"/>
              <a:gd name="connsiteY8" fmla="*/ 809625 h 2019300"/>
              <a:gd name="connsiteX9" fmla="*/ 1133475 w 3981450"/>
              <a:gd name="connsiteY9" fmla="*/ 3048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1450" h="2019300">
                <a:moveTo>
                  <a:pt x="1133475" y="304800"/>
                </a:moveTo>
                <a:lnTo>
                  <a:pt x="409575" y="685800"/>
                </a:lnTo>
                <a:lnTo>
                  <a:pt x="400050" y="1028700"/>
                </a:lnTo>
                <a:lnTo>
                  <a:pt x="1057275" y="1343025"/>
                </a:lnTo>
                <a:lnTo>
                  <a:pt x="0" y="1876425"/>
                </a:lnTo>
                <a:lnTo>
                  <a:pt x="323850" y="2019300"/>
                </a:lnTo>
                <a:lnTo>
                  <a:pt x="3981450" y="114300"/>
                </a:lnTo>
                <a:lnTo>
                  <a:pt x="3705225" y="0"/>
                </a:lnTo>
                <a:lnTo>
                  <a:pt x="2085975" y="809625"/>
                </a:lnTo>
                <a:lnTo>
                  <a:pt x="1133475" y="304800"/>
                </a:lnTo>
                <a:close/>
              </a:path>
            </a:pathLst>
          </a:cu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13887450" y="1990725"/>
            <a:ext cx="4048125" cy="2343150"/>
          </a:xfrm>
          <a:custGeom>
            <a:avLst/>
            <a:gdLst>
              <a:gd name="connsiteX0" fmla="*/ 3609975 w 4048125"/>
              <a:gd name="connsiteY0" fmla="*/ 19050 h 2343150"/>
              <a:gd name="connsiteX1" fmla="*/ 0 w 4048125"/>
              <a:gd name="connsiteY1" fmla="*/ 1876425 h 2343150"/>
              <a:gd name="connsiteX2" fmla="*/ 447675 w 4048125"/>
              <a:gd name="connsiteY2" fmla="*/ 2124075 h 2343150"/>
              <a:gd name="connsiteX3" fmla="*/ 447675 w 4048125"/>
              <a:gd name="connsiteY3" fmla="*/ 2343150 h 2343150"/>
              <a:gd name="connsiteX4" fmla="*/ 1685925 w 4048125"/>
              <a:gd name="connsiteY4" fmla="*/ 1743075 h 2343150"/>
              <a:gd name="connsiteX5" fmla="*/ 2676525 w 4048125"/>
              <a:gd name="connsiteY5" fmla="*/ 2238375 h 2343150"/>
              <a:gd name="connsiteX6" fmla="*/ 3409950 w 4048125"/>
              <a:gd name="connsiteY6" fmla="*/ 1847850 h 2343150"/>
              <a:gd name="connsiteX7" fmla="*/ 3400425 w 4048125"/>
              <a:gd name="connsiteY7" fmla="*/ 1504950 h 2343150"/>
              <a:gd name="connsiteX8" fmla="*/ 2752725 w 4048125"/>
              <a:gd name="connsiteY8" fmla="*/ 1190625 h 2343150"/>
              <a:gd name="connsiteX9" fmla="*/ 4048125 w 4048125"/>
              <a:gd name="connsiteY9" fmla="*/ 552450 h 2343150"/>
              <a:gd name="connsiteX10" fmla="*/ 4048125 w 4048125"/>
              <a:gd name="connsiteY10" fmla="*/ 152400 h 2343150"/>
              <a:gd name="connsiteX11" fmla="*/ 3743325 w 4048125"/>
              <a:gd name="connsiteY11" fmla="*/ 0 h 2343150"/>
              <a:gd name="connsiteX12" fmla="*/ 3609975 w 4048125"/>
              <a:gd name="connsiteY12" fmla="*/ 1905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48125" h="2343150">
                <a:moveTo>
                  <a:pt x="3609975" y="19050"/>
                </a:moveTo>
                <a:lnTo>
                  <a:pt x="0" y="1876425"/>
                </a:lnTo>
                <a:lnTo>
                  <a:pt x="447675" y="2124075"/>
                </a:lnTo>
                <a:lnTo>
                  <a:pt x="447675" y="2343150"/>
                </a:lnTo>
                <a:lnTo>
                  <a:pt x="1685925" y="1743075"/>
                </a:lnTo>
                <a:lnTo>
                  <a:pt x="2676525" y="2238375"/>
                </a:lnTo>
                <a:lnTo>
                  <a:pt x="3409950" y="1847850"/>
                </a:lnTo>
                <a:lnTo>
                  <a:pt x="3400425" y="1504950"/>
                </a:lnTo>
                <a:lnTo>
                  <a:pt x="2752725" y="1190625"/>
                </a:lnTo>
                <a:lnTo>
                  <a:pt x="4048125" y="552450"/>
                </a:lnTo>
                <a:lnTo>
                  <a:pt x="4048125" y="152400"/>
                </a:lnTo>
                <a:lnTo>
                  <a:pt x="3743325" y="0"/>
                </a:lnTo>
                <a:lnTo>
                  <a:pt x="3609975" y="19050"/>
                </a:lnTo>
                <a:close/>
              </a:path>
            </a:pathLst>
          </a:cu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9326225" y="2901434"/>
            <a:ext cx="228600" cy="228600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2401550" y="1743075"/>
            <a:ext cx="5086350" cy="2705100"/>
          </a:xfrm>
          <a:custGeom>
            <a:avLst/>
            <a:gdLst>
              <a:gd name="connsiteX0" fmla="*/ 609600 w 5086350"/>
              <a:gd name="connsiteY0" fmla="*/ 1685925 h 2686050"/>
              <a:gd name="connsiteX1" fmla="*/ 0 w 5086350"/>
              <a:gd name="connsiteY1" fmla="*/ 2019300 h 2686050"/>
              <a:gd name="connsiteX2" fmla="*/ 1247775 w 5086350"/>
              <a:gd name="connsiteY2" fmla="*/ 2686050 h 2686050"/>
              <a:gd name="connsiteX3" fmla="*/ 1714500 w 5086350"/>
              <a:gd name="connsiteY3" fmla="*/ 2447925 h 2686050"/>
              <a:gd name="connsiteX4" fmla="*/ 1914525 w 5086350"/>
              <a:gd name="connsiteY4" fmla="*/ 2590800 h 2686050"/>
              <a:gd name="connsiteX5" fmla="*/ 1895475 w 5086350"/>
              <a:gd name="connsiteY5" fmla="*/ 2362200 h 2686050"/>
              <a:gd name="connsiteX6" fmla="*/ 1419225 w 5086350"/>
              <a:gd name="connsiteY6" fmla="*/ 2114550 h 2686050"/>
              <a:gd name="connsiteX7" fmla="*/ 5086350 w 5086350"/>
              <a:gd name="connsiteY7" fmla="*/ 228600 h 2686050"/>
              <a:gd name="connsiteX8" fmla="*/ 4648200 w 5086350"/>
              <a:gd name="connsiteY8" fmla="*/ 0 h 2686050"/>
              <a:gd name="connsiteX9" fmla="*/ 962025 w 5086350"/>
              <a:gd name="connsiteY9" fmla="*/ 1914525 h 2686050"/>
              <a:gd name="connsiteX10" fmla="*/ 609600 w 5086350"/>
              <a:gd name="connsiteY10" fmla="*/ 1685925 h 2686050"/>
              <a:gd name="connsiteX0" fmla="*/ 573881 w 5086350"/>
              <a:gd name="connsiteY0" fmla="*/ 1690687 h 2686050"/>
              <a:gd name="connsiteX1" fmla="*/ 0 w 5086350"/>
              <a:gd name="connsiteY1" fmla="*/ 2019300 h 2686050"/>
              <a:gd name="connsiteX2" fmla="*/ 1247775 w 5086350"/>
              <a:gd name="connsiteY2" fmla="*/ 2686050 h 2686050"/>
              <a:gd name="connsiteX3" fmla="*/ 1714500 w 5086350"/>
              <a:gd name="connsiteY3" fmla="*/ 2447925 h 2686050"/>
              <a:gd name="connsiteX4" fmla="*/ 1914525 w 5086350"/>
              <a:gd name="connsiteY4" fmla="*/ 2590800 h 2686050"/>
              <a:gd name="connsiteX5" fmla="*/ 1895475 w 5086350"/>
              <a:gd name="connsiteY5" fmla="*/ 2362200 h 2686050"/>
              <a:gd name="connsiteX6" fmla="*/ 1419225 w 5086350"/>
              <a:gd name="connsiteY6" fmla="*/ 2114550 h 2686050"/>
              <a:gd name="connsiteX7" fmla="*/ 5086350 w 5086350"/>
              <a:gd name="connsiteY7" fmla="*/ 228600 h 2686050"/>
              <a:gd name="connsiteX8" fmla="*/ 4648200 w 5086350"/>
              <a:gd name="connsiteY8" fmla="*/ 0 h 2686050"/>
              <a:gd name="connsiteX9" fmla="*/ 962025 w 5086350"/>
              <a:gd name="connsiteY9" fmla="*/ 1914525 h 2686050"/>
              <a:gd name="connsiteX10" fmla="*/ 573881 w 5086350"/>
              <a:gd name="connsiteY10" fmla="*/ 1690687 h 268605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14500 w 5086350"/>
              <a:gd name="connsiteY3" fmla="*/ 2466975 h 2705100"/>
              <a:gd name="connsiteX4" fmla="*/ 1914525 w 5086350"/>
              <a:gd name="connsiteY4" fmla="*/ 2609850 h 2705100"/>
              <a:gd name="connsiteX5" fmla="*/ 1895475 w 5086350"/>
              <a:gd name="connsiteY5" fmla="*/ 2381250 h 2705100"/>
              <a:gd name="connsiteX6" fmla="*/ 1419225 w 5086350"/>
              <a:gd name="connsiteY6" fmla="*/ 2133600 h 2705100"/>
              <a:gd name="connsiteX7" fmla="*/ 5086350 w 5086350"/>
              <a:gd name="connsiteY7" fmla="*/ 247650 h 2705100"/>
              <a:gd name="connsiteX8" fmla="*/ 4643437 w 5086350"/>
              <a:gd name="connsiteY8" fmla="*/ 0 h 2705100"/>
              <a:gd name="connsiteX9" fmla="*/ 962025 w 5086350"/>
              <a:gd name="connsiteY9" fmla="*/ 1933575 h 2705100"/>
              <a:gd name="connsiteX10" fmla="*/ 573881 w 5086350"/>
              <a:gd name="connsiteY10" fmla="*/ 1709737 h 270510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14500 w 5086350"/>
              <a:gd name="connsiteY3" fmla="*/ 2466975 h 2705100"/>
              <a:gd name="connsiteX4" fmla="*/ 1914525 w 5086350"/>
              <a:gd name="connsiteY4" fmla="*/ 2609850 h 2705100"/>
              <a:gd name="connsiteX5" fmla="*/ 1909763 w 5086350"/>
              <a:gd name="connsiteY5" fmla="*/ 2388394 h 2705100"/>
              <a:gd name="connsiteX6" fmla="*/ 1419225 w 5086350"/>
              <a:gd name="connsiteY6" fmla="*/ 2133600 h 2705100"/>
              <a:gd name="connsiteX7" fmla="*/ 5086350 w 5086350"/>
              <a:gd name="connsiteY7" fmla="*/ 247650 h 2705100"/>
              <a:gd name="connsiteX8" fmla="*/ 4643437 w 5086350"/>
              <a:gd name="connsiteY8" fmla="*/ 0 h 2705100"/>
              <a:gd name="connsiteX9" fmla="*/ 962025 w 5086350"/>
              <a:gd name="connsiteY9" fmla="*/ 1933575 h 2705100"/>
              <a:gd name="connsiteX10" fmla="*/ 573881 w 5086350"/>
              <a:gd name="connsiteY10" fmla="*/ 1709737 h 270510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14500 w 5086350"/>
              <a:gd name="connsiteY3" fmla="*/ 2466975 h 2705100"/>
              <a:gd name="connsiteX4" fmla="*/ 1697831 w 5086350"/>
              <a:gd name="connsiteY4" fmla="*/ 2478881 h 2705100"/>
              <a:gd name="connsiteX5" fmla="*/ 1914525 w 5086350"/>
              <a:gd name="connsiteY5" fmla="*/ 2609850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62025 w 5086350"/>
              <a:gd name="connsiteY10" fmla="*/ 1933575 h 2705100"/>
              <a:gd name="connsiteX11" fmla="*/ 573881 w 5086350"/>
              <a:gd name="connsiteY11" fmla="*/ 1709737 h 270510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14500 w 5086350"/>
              <a:gd name="connsiteY3" fmla="*/ 2466975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62025 w 5086350"/>
              <a:gd name="connsiteY10" fmla="*/ 1933575 h 2705100"/>
              <a:gd name="connsiteX11" fmla="*/ 573881 w 5086350"/>
              <a:gd name="connsiteY11" fmla="*/ 1709737 h 270510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00213 w 5086350"/>
              <a:gd name="connsiteY3" fmla="*/ 2474119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62025 w 5086350"/>
              <a:gd name="connsiteY10" fmla="*/ 1933575 h 2705100"/>
              <a:gd name="connsiteX11" fmla="*/ 573881 w 5086350"/>
              <a:gd name="connsiteY11" fmla="*/ 1709737 h 2705100"/>
              <a:gd name="connsiteX0" fmla="*/ 573881 w 5086350"/>
              <a:gd name="connsiteY0" fmla="*/ 1709737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00213 w 5086350"/>
              <a:gd name="connsiteY3" fmla="*/ 2474119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59643 w 5086350"/>
              <a:gd name="connsiteY10" fmla="*/ 1931193 h 2705100"/>
              <a:gd name="connsiteX11" fmla="*/ 573881 w 5086350"/>
              <a:gd name="connsiteY11" fmla="*/ 1709737 h 2705100"/>
              <a:gd name="connsiteX0" fmla="*/ 557212 w 5086350"/>
              <a:gd name="connsiteY0" fmla="*/ 1721644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00213 w 5086350"/>
              <a:gd name="connsiteY3" fmla="*/ 2474119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59643 w 5086350"/>
              <a:gd name="connsiteY10" fmla="*/ 1931193 h 2705100"/>
              <a:gd name="connsiteX11" fmla="*/ 557212 w 5086350"/>
              <a:gd name="connsiteY11" fmla="*/ 1721644 h 2705100"/>
              <a:gd name="connsiteX0" fmla="*/ 545306 w 5086350"/>
              <a:gd name="connsiteY0" fmla="*/ 1726406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00213 w 5086350"/>
              <a:gd name="connsiteY3" fmla="*/ 2474119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59643 w 5086350"/>
              <a:gd name="connsiteY10" fmla="*/ 1931193 h 2705100"/>
              <a:gd name="connsiteX11" fmla="*/ 545306 w 5086350"/>
              <a:gd name="connsiteY11" fmla="*/ 1726406 h 2705100"/>
              <a:gd name="connsiteX0" fmla="*/ 545306 w 5086350"/>
              <a:gd name="connsiteY0" fmla="*/ 1726406 h 2705100"/>
              <a:gd name="connsiteX1" fmla="*/ 0 w 5086350"/>
              <a:gd name="connsiteY1" fmla="*/ 2038350 h 2705100"/>
              <a:gd name="connsiteX2" fmla="*/ 1247775 w 5086350"/>
              <a:gd name="connsiteY2" fmla="*/ 2705100 h 2705100"/>
              <a:gd name="connsiteX3" fmla="*/ 1700213 w 5086350"/>
              <a:gd name="connsiteY3" fmla="*/ 2474119 h 2705100"/>
              <a:gd name="connsiteX4" fmla="*/ 1697831 w 5086350"/>
              <a:gd name="connsiteY4" fmla="*/ 2478881 h 2705100"/>
              <a:gd name="connsiteX5" fmla="*/ 1914525 w 5086350"/>
              <a:gd name="connsiteY5" fmla="*/ 2595563 h 2705100"/>
              <a:gd name="connsiteX6" fmla="*/ 1909763 w 5086350"/>
              <a:gd name="connsiteY6" fmla="*/ 2388394 h 2705100"/>
              <a:gd name="connsiteX7" fmla="*/ 1419225 w 5086350"/>
              <a:gd name="connsiteY7" fmla="*/ 2133600 h 2705100"/>
              <a:gd name="connsiteX8" fmla="*/ 5086350 w 5086350"/>
              <a:gd name="connsiteY8" fmla="*/ 247650 h 2705100"/>
              <a:gd name="connsiteX9" fmla="*/ 4643437 w 5086350"/>
              <a:gd name="connsiteY9" fmla="*/ 0 h 2705100"/>
              <a:gd name="connsiteX10" fmla="*/ 966787 w 5086350"/>
              <a:gd name="connsiteY10" fmla="*/ 1926430 h 2705100"/>
              <a:gd name="connsiteX11" fmla="*/ 545306 w 5086350"/>
              <a:gd name="connsiteY11" fmla="*/ 1726406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6350" h="2705100">
                <a:moveTo>
                  <a:pt x="545306" y="1726406"/>
                </a:moveTo>
                <a:lnTo>
                  <a:pt x="0" y="2038350"/>
                </a:lnTo>
                <a:lnTo>
                  <a:pt x="1247775" y="2705100"/>
                </a:lnTo>
                <a:lnTo>
                  <a:pt x="1700213" y="2474119"/>
                </a:lnTo>
                <a:cubicBezTo>
                  <a:pt x="1702594" y="2475707"/>
                  <a:pt x="1695450" y="2477293"/>
                  <a:pt x="1697831" y="2478881"/>
                </a:cubicBezTo>
                <a:lnTo>
                  <a:pt x="1914525" y="2595563"/>
                </a:lnTo>
                <a:lnTo>
                  <a:pt x="1909763" y="2388394"/>
                </a:lnTo>
                <a:lnTo>
                  <a:pt x="1419225" y="2133600"/>
                </a:lnTo>
                <a:lnTo>
                  <a:pt x="5086350" y="247650"/>
                </a:lnTo>
                <a:lnTo>
                  <a:pt x="4643437" y="0"/>
                </a:lnTo>
                <a:lnTo>
                  <a:pt x="966787" y="1926430"/>
                </a:lnTo>
                <a:lnTo>
                  <a:pt x="545306" y="1726406"/>
                </a:lnTo>
                <a:close/>
              </a:path>
            </a:pathLst>
          </a:custGeom>
          <a:solidFill>
            <a:srgbClr val="C00000">
              <a:alpha val="50196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9326225" y="3446502"/>
            <a:ext cx="228600" cy="2286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0347960" y="3136583"/>
            <a:ext cx="2316480" cy="897256"/>
          </a:xfrm>
          <a:custGeom>
            <a:avLst/>
            <a:gdLst>
              <a:gd name="connsiteX0" fmla="*/ 1524000 w 2316480"/>
              <a:gd name="connsiteY0" fmla="*/ 0 h 883920"/>
              <a:gd name="connsiteX1" fmla="*/ 1226820 w 2316480"/>
              <a:gd name="connsiteY1" fmla="*/ 160020 h 883920"/>
              <a:gd name="connsiteX2" fmla="*/ 982980 w 2316480"/>
              <a:gd name="connsiteY2" fmla="*/ 38100 h 883920"/>
              <a:gd name="connsiteX3" fmla="*/ 15240 w 2316480"/>
              <a:gd name="connsiteY3" fmla="*/ 518160 h 883920"/>
              <a:gd name="connsiteX4" fmla="*/ 0 w 2316480"/>
              <a:gd name="connsiteY4" fmla="*/ 632460 h 883920"/>
              <a:gd name="connsiteX5" fmla="*/ 411480 w 2316480"/>
              <a:gd name="connsiteY5" fmla="*/ 861060 h 883920"/>
              <a:gd name="connsiteX6" fmla="*/ 960120 w 2316480"/>
              <a:gd name="connsiteY6" fmla="*/ 571500 h 883920"/>
              <a:gd name="connsiteX7" fmla="*/ 1546860 w 2316480"/>
              <a:gd name="connsiteY7" fmla="*/ 883920 h 883920"/>
              <a:gd name="connsiteX8" fmla="*/ 2316480 w 2316480"/>
              <a:gd name="connsiteY8" fmla="*/ 480060 h 883920"/>
              <a:gd name="connsiteX9" fmla="*/ 1569720 w 2316480"/>
              <a:gd name="connsiteY9" fmla="*/ 99060 h 883920"/>
              <a:gd name="connsiteX10" fmla="*/ 1524000 w 2316480"/>
              <a:gd name="connsiteY10" fmla="*/ 0 h 883920"/>
              <a:gd name="connsiteX0" fmla="*/ 1531144 w 2316480"/>
              <a:gd name="connsiteY0" fmla="*/ 0 h 872014"/>
              <a:gd name="connsiteX1" fmla="*/ 1226820 w 2316480"/>
              <a:gd name="connsiteY1" fmla="*/ 148114 h 872014"/>
              <a:gd name="connsiteX2" fmla="*/ 982980 w 2316480"/>
              <a:gd name="connsiteY2" fmla="*/ 26194 h 872014"/>
              <a:gd name="connsiteX3" fmla="*/ 15240 w 2316480"/>
              <a:gd name="connsiteY3" fmla="*/ 506254 h 872014"/>
              <a:gd name="connsiteX4" fmla="*/ 0 w 2316480"/>
              <a:gd name="connsiteY4" fmla="*/ 620554 h 872014"/>
              <a:gd name="connsiteX5" fmla="*/ 411480 w 2316480"/>
              <a:gd name="connsiteY5" fmla="*/ 849154 h 872014"/>
              <a:gd name="connsiteX6" fmla="*/ 960120 w 2316480"/>
              <a:gd name="connsiteY6" fmla="*/ 559594 h 872014"/>
              <a:gd name="connsiteX7" fmla="*/ 1546860 w 2316480"/>
              <a:gd name="connsiteY7" fmla="*/ 872014 h 872014"/>
              <a:gd name="connsiteX8" fmla="*/ 2316480 w 2316480"/>
              <a:gd name="connsiteY8" fmla="*/ 468154 h 872014"/>
              <a:gd name="connsiteX9" fmla="*/ 1569720 w 2316480"/>
              <a:gd name="connsiteY9" fmla="*/ 87154 h 872014"/>
              <a:gd name="connsiteX10" fmla="*/ 1531144 w 2316480"/>
              <a:gd name="connsiteY10" fmla="*/ 0 h 872014"/>
              <a:gd name="connsiteX0" fmla="*/ 1531144 w 2316480"/>
              <a:gd name="connsiteY0" fmla="*/ 0 h 872014"/>
              <a:gd name="connsiteX1" fmla="*/ 1226820 w 2316480"/>
              <a:gd name="connsiteY1" fmla="*/ 148114 h 872014"/>
              <a:gd name="connsiteX2" fmla="*/ 982980 w 2316480"/>
              <a:gd name="connsiteY2" fmla="*/ 26194 h 872014"/>
              <a:gd name="connsiteX3" fmla="*/ 15240 w 2316480"/>
              <a:gd name="connsiteY3" fmla="*/ 506254 h 872014"/>
              <a:gd name="connsiteX4" fmla="*/ 0 w 2316480"/>
              <a:gd name="connsiteY4" fmla="*/ 620554 h 872014"/>
              <a:gd name="connsiteX5" fmla="*/ 411480 w 2316480"/>
              <a:gd name="connsiteY5" fmla="*/ 849154 h 872014"/>
              <a:gd name="connsiteX6" fmla="*/ 960120 w 2316480"/>
              <a:gd name="connsiteY6" fmla="*/ 559594 h 872014"/>
              <a:gd name="connsiteX7" fmla="*/ 1546860 w 2316480"/>
              <a:gd name="connsiteY7" fmla="*/ 872014 h 872014"/>
              <a:gd name="connsiteX8" fmla="*/ 2316480 w 2316480"/>
              <a:gd name="connsiteY8" fmla="*/ 468154 h 872014"/>
              <a:gd name="connsiteX9" fmla="*/ 1560195 w 2316480"/>
              <a:gd name="connsiteY9" fmla="*/ 118111 h 872014"/>
              <a:gd name="connsiteX10" fmla="*/ 1531144 w 2316480"/>
              <a:gd name="connsiteY10" fmla="*/ 0 h 872014"/>
              <a:gd name="connsiteX0" fmla="*/ 1552575 w 2316480"/>
              <a:gd name="connsiteY0" fmla="*/ 0 h 888683"/>
              <a:gd name="connsiteX1" fmla="*/ 1226820 w 2316480"/>
              <a:gd name="connsiteY1" fmla="*/ 164783 h 888683"/>
              <a:gd name="connsiteX2" fmla="*/ 982980 w 2316480"/>
              <a:gd name="connsiteY2" fmla="*/ 42863 h 888683"/>
              <a:gd name="connsiteX3" fmla="*/ 15240 w 2316480"/>
              <a:gd name="connsiteY3" fmla="*/ 522923 h 888683"/>
              <a:gd name="connsiteX4" fmla="*/ 0 w 2316480"/>
              <a:gd name="connsiteY4" fmla="*/ 637223 h 888683"/>
              <a:gd name="connsiteX5" fmla="*/ 411480 w 2316480"/>
              <a:gd name="connsiteY5" fmla="*/ 865823 h 888683"/>
              <a:gd name="connsiteX6" fmla="*/ 960120 w 2316480"/>
              <a:gd name="connsiteY6" fmla="*/ 576263 h 888683"/>
              <a:gd name="connsiteX7" fmla="*/ 1546860 w 2316480"/>
              <a:gd name="connsiteY7" fmla="*/ 888683 h 888683"/>
              <a:gd name="connsiteX8" fmla="*/ 2316480 w 2316480"/>
              <a:gd name="connsiteY8" fmla="*/ 484823 h 888683"/>
              <a:gd name="connsiteX9" fmla="*/ 1560195 w 2316480"/>
              <a:gd name="connsiteY9" fmla="*/ 134780 h 888683"/>
              <a:gd name="connsiteX10" fmla="*/ 1552575 w 2316480"/>
              <a:gd name="connsiteY10" fmla="*/ 0 h 888683"/>
              <a:gd name="connsiteX0" fmla="*/ 1552575 w 2316480"/>
              <a:gd name="connsiteY0" fmla="*/ 0 h 888683"/>
              <a:gd name="connsiteX1" fmla="*/ 1226820 w 2316480"/>
              <a:gd name="connsiteY1" fmla="*/ 164783 h 888683"/>
              <a:gd name="connsiteX2" fmla="*/ 982980 w 2316480"/>
              <a:gd name="connsiteY2" fmla="*/ 42863 h 888683"/>
              <a:gd name="connsiteX3" fmla="*/ 15240 w 2316480"/>
              <a:gd name="connsiteY3" fmla="*/ 522923 h 888683"/>
              <a:gd name="connsiteX4" fmla="*/ 0 w 2316480"/>
              <a:gd name="connsiteY4" fmla="*/ 637223 h 888683"/>
              <a:gd name="connsiteX5" fmla="*/ 411480 w 2316480"/>
              <a:gd name="connsiteY5" fmla="*/ 865823 h 888683"/>
              <a:gd name="connsiteX6" fmla="*/ 960120 w 2316480"/>
              <a:gd name="connsiteY6" fmla="*/ 576263 h 888683"/>
              <a:gd name="connsiteX7" fmla="*/ 1546860 w 2316480"/>
              <a:gd name="connsiteY7" fmla="*/ 888683 h 888683"/>
              <a:gd name="connsiteX8" fmla="*/ 2316480 w 2316480"/>
              <a:gd name="connsiteY8" fmla="*/ 484823 h 888683"/>
              <a:gd name="connsiteX9" fmla="*/ 1572101 w 2316480"/>
              <a:gd name="connsiteY9" fmla="*/ 115730 h 888683"/>
              <a:gd name="connsiteX10" fmla="*/ 1552575 w 2316480"/>
              <a:gd name="connsiteY10" fmla="*/ 0 h 888683"/>
              <a:gd name="connsiteX0" fmla="*/ 1571625 w 2316480"/>
              <a:gd name="connsiteY0" fmla="*/ 0 h 879158"/>
              <a:gd name="connsiteX1" fmla="*/ 1226820 w 2316480"/>
              <a:gd name="connsiteY1" fmla="*/ 155258 h 879158"/>
              <a:gd name="connsiteX2" fmla="*/ 982980 w 2316480"/>
              <a:gd name="connsiteY2" fmla="*/ 33338 h 879158"/>
              <a:gd name="connsiteX3" fmla="*/ 15240 w 2316480"/>
              <a:gd name="connsiteY3" fmla="*/ 513398 h 879158"/>
              <a:gd name="connsiteX4" fmla="*/ 0 w 2316480"/>
              <a:gd name="connsiteY4" fmla="*/ 627698 h 879158"/>
              <a:gd name="connsiteX5" fmla="*/ 411480 w 2316480"/>
              <a:gd name="connsiteY5" fmla="*/ 856298 h 879158"/>
              <a:gd name="connsiteX6" fmla="*/ 960120 w 2316480"/>
              <a:gd name="connsiteY6" fmla="*/ 566738 h 879158"/>
              <a:gd name="connsiteX7" fmla="*/ 1546860 w 2316480"/>
              <a:gd name="connsiteY7" fmla="*/ 879158 h 879158"/>
              <a:gd name="connsiteX8" fmla="*/ 2316480 w 2316480"/>
              <a:gd name="connsiteY8" fmla="*/ 475298 h 879158"/>
              <a:gd name="connsiteX9" fmla="*/ 1572101 w 2316480"/>
              <a:gd name="connsiteY9" fmla="*/ 106205 h 879158"/>
              <a:gd name="connsiteX10" fmla="*/ 1571625 w 2316480"/>
              <a:gd name="connsiteY10" fmla="*/ 0 h 879158"/>
              <a:gd name="connsiteX0" fmla="*/ 1571625 w 2316480"/>
              <a:gd name="connsiteY0" fmla="*/ 0 h 885349"/>
              <a:gd name="connsiteX1" fmla="*/ 1226820 w 2316480"/>
              <a:gd name="connsiteY1" fmla="*/ 155258 h 885349"/>
              <a:gd name="connsiteX2" fmla="*/ 982980 w 2316480"/>
              <a:gd name="connsiteY2" fmla="*/ 33338 h 885349"/>
              <a:gd name="connsiteX3" fmla="*/ 15240 w 2316480"/>
              <a:gd name="connsiteY3" fmla="*/ 513398 h 885349"/>
              <a:gd name="connsiteX4" fmla="*/ 0 w 2316480"/>
              <a:gd name="connsiteY4" fmla="*/ 627698 h 885349"/>
              <a:gd name="connsiteX5" fmla="*/ 411480 w 2316480"/>
              <a:gd name="connsiteY5" fmla="*/ 856298 h 885349"/>
              <a:gd name="connsiteX6" fmla="*/ 960120 w 2316480"/>
              <a:gd name="connsiteY6" fmla="*/ 566738 h 885349"/>
              <a:gd name="connsiteX7" fmla="*/ 1560671 w 2316480"/>
              <a:gd name="connsiteY7" fmla="*/ 885349 h 885349"/>
              <a:gd name="connsiteX8" fmla="*/ 1546860 w 2316480"/>
              <a:gd name="connsiteY8" fmla="*/ 879158 h 885349"/>
              <a:gd name="connsiteX9" fmla="*/ 2316480 w 2316480"/>
              <a:gd name="connsiteY9" fmla="*/ 475298 h 885349"/>
              <a:gd name="connsiteX10" fmla="*/ 1572101 w 2316480"/>
              <a:gd name="connsiteY10" fmla="*/ 106205 h 885349"/>
              <a:gd name="connsiteX11" fmla="*/ 1571625 w 2316480"/>
              <a:gd name="connsiteY11" fmla="*/ 0 h 885349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15240 w 2316480"/>
              <a:gd name="connsiteY3" fmla="*/ 513398 h 897256"/>
              <a:gd name="connsiteX4" fmla="*/ 0 w 2316480"/>
              <a:gd name="connsiteY4" fmla="*/ 627698 h 897256"/>
              <a:gd name="connsiteX5" fmla="*/ 411480 w 2316480"/>
              <a:gd name="connsiteY5" fmla="*/ 856298 h 897256"/>
              <a:gd name="connsiteX6" fmla="*/ 960120 w 2316480"/>
              <a:gd name="connsiteY6" fmla="*/ 566738 h 897256"/>
              <a:gd name="connsiteX7" fmla="*/ 1563052 w 2316480"/>
              <a:gd name="connsiteY7" fmla="*/ 897256 h 897256"/>
              <a:gd name="connsiteX8" fmla="*/ 1546860 w 2316480"/>
              <a:gd name="connsiteY8" fmla="*/ 879158 h 897256"/>
              <a:gd name="connsiteX9" fmla="*/ 2316480 w 2316480"/>
              <a:gd name="connsiteY9" fmla="*/ 475298 h 897256"/>
              <a:gd name="connsiteX10" fmla="*/ 1572101 w 2316480"/>
              <a:gd name="connsiteY10" fmla="*/ 106205 h 897256"/>
              <a:gd name="connsiteX11" fmla="*/ 1571625 w 2316480"/>
              <a:gd name="connsiteY11" fmla="*/ 0 h 897256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15240 w 2316480"/>
              <a:gd name="connsiteY3" fmla="*/ 513398 h 897256"/>
              <a:gd name="connsiteX4" fmla="*/ 0 w 2316480"/>
              <a:gd name="connsiteY4" fmla="*/ 627698 h 897256"/>
              <a:gd name="connsiteX5" fmla="*/ 411480 w 2316480"/>
              <a:gd name="connsiteY5" fmla="*/ 856298 h 897256"/>
              <a:gd name="connsiteX6" fmla="*/ 960120 w 2316480"/>
              <a:gd name="connsiteY6" fmla="*/ 566738 h 897256"/>
              <a:gd name="connsiteX7" fmla="*/ 1563052 w 2316480"/>
              <a:gd name="connsiteY7" fmla="*/ 897256 h 897256"/>
              <a:gd name="connsiteX8" fmla="*/ 1558766 w 2316480"/>
              <a:gd name="connsiteY8" fmla="*/ 895827 h 897256"/>
              <a:gd name="connsiteX9" fmla="*/ 2316480 w 2316480"/>
              <a:gd name="connsiteY9" fmla="*/ 475298 h 897256"/>
              <a:gd name="connsiteX10" fmla="*/ 1572101 w 2316480"/>
              <a:gd name="connsiteY10" fmla="*/ 106205 h 897256"/>
              <a:gd name="connsiteX11" fmla="*/ 1571625 w 2316480"/>
              <a:gd name="connsiteY11" fmla="*/ 0 h 897256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15240 w 2316480"/>
              <a:gd name="connsiteY3" fmla="*/ 513398 h 897256"/>
              <a:gd name="connsiteX4" fmla="*/ 0 w 2316480"/>
              <a:gd name="connsiteY4" fmla="*/ 627698 h 897256"/>
              <a:gd name="connsiteX5" fmla="*/ 411480 w 2316480"/>
              <a:gd name="connsiteY5" fmla="*/ 856298 h 897256"/>
              <a:gd name="connsiteX6" fmla="*/ 936307 w 2316480"/>
              <a:gd name="connsiteY6" fmla="*/ 588170 h 897256"/>
              <a:gd name="connsiteX7" fmla="*/ 1563052 w 2316480"/>
              <a:gd name="connsiteY7" fmla="*/ 897256 h 897256"/>
              <a:gd name="connsiteX8" fmla="*/ 1558766 w 2316480"/>
              <a:gd name="connsiteY8" fmla="*/ 895827 h 897256"/>
              <a:gd name="connsiteX9" fmla="*/ 2316480 w 2316480"/>
              <a:gd name="connsiteY9" fmla="*/ 475298 h 897256"/>
              <a:gd name="connsiteX10" fmla="*/ 1572101 w 2316480"/>
              <a:gd name="connsiteY10" fmla="*/ 106205 h 897256"/>
              <a:gd name="connsiteX11" fmla="*/ 1571625 w 2316480"/>
              <a:gd name="connsiteY11" fmla="*/ 0 h 897256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3334 w 2316480"/>
              <a:gd name="connsiteY3" fmla="*/ 516255 h 897256"/>
              <a:gd name="connsiteX4" fmla="*/ 15240 w 2316480"/>
              <a:gd name="connsiteY4" fmla="*/ 513398 h 897256"/>
              <a:gd name="connsiteX5" fmla="*/ 0 w 2316480"/>
              <a:gd name="connsiteY5" fmla="*/ 627698 h 897256"/>
              <a:gd name="connsiteX6" fmla="*/ 411480 w 2316480"/>
              <a:gd name="connsiteY6" fmla="*/ 856298 h 897256"/>
              <a:gd name="connsiteX7" fmla="*/ 936307 w 2316480"/>
              <a:gd name="connsiteY7" fmla="*/ 588170 h 897256"/>
              <a:gd name="connsiteX8" fmla="*/ 1563052 w 2316480"/>
              <a:gd name="connsiteY8" fmla="*/ 897256 h 897256"/>
              <a:gd name="connsiteX9" fmla="*/ 1558766 w 2316480"/>
              <a:gd name="connsiteY9" fmla="*/ 895827 h 897256"/>
              <a:gd name="connsiteX10" fmla="*/ 2316480 w 2316480"/>
              <a:gd name="connsiteY10" fmla="*/ 475298 h 897256"/>
              <a:gd name="connsiteX11" fmla="*/ 1572101 w 2316480"/>
              <a:gd name="connsiteY11" fmla="*/ 106205 h 897256"/>
              <a:gd name="connsiteX12" fmla="*/ 1571625 w 2316480"/>
              <a:gd name="connsiteY12" fmla="*/ 0 h 897256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39053 w 2316480"/>
              <a:gd name="connsiteY3" fmla="*/ 499586 h 897256"/>
              <a:gd name="connsiteX4" fmla="*/ 3334 w 2316480"/>
              <a:gd name="connsiteY4" fmla="*/ 516255 h 897256"/>
              <a:gd name="connsiteX5" fmla="*/ 15240 w 2316480"/>
              <a:gd name="connsiteY5" fmla="*/ 513398 h 897256"/>
              <a:gd name="connsiteX6" fmla="*/ 0 w 2316480"/>
              <a:gd name="connsiteY6" fmla="*/ 627698 h 897256"/>
              <a:gd name="connsiteX7" fmla="*/ 411480 w 2316480"/>
              <a:gd name="connsiteY7" fmla="*/ 856298 h 897256"/>
              <a:gd name="connsiteX8" fmla="*/ 936307 w 2316480"/>
              <a:gd name="connsiteY8" fmla="*/ 588170 h 897256"/>
              <a:gd name="connsiteX9" fmla="*/ 1563052 w 2316480"/>
              <a:gd name="connsiteY9" fmla="*/ 897256 h 897256"/>
              <a:gd name="connsiteX10" fmla="*/ 1558766 w 2316480"/>
              <a:gd name="connsiteY10" fmla="*/ 895827 h 897256"/>
              <a:gd name="connsiteX11" fmla="*/ 2316480 w 2316480"/>
              <a:gd name="connsiteY11" fmla="*/ 475298 h 897256"/>
              <a:gd name="connsiteX12" fmla="*/ 1572101 w 2316480"/>
              <a:gd name="connsiteY12" fmla="*/ 106205 h 897256"/>
              <a:gd name="connsiteX13" fmla="*/ 1571625 w 2316480"/>
              <a:gd name="connsiteY13" fmla="*/ 0 h 897256"/>
              <a:gd name="connsiteX0" fmla="*/ 1571625 w 2316480"/>
              <a:gd name="connsiteY0" fmla="*/ 0 h 897256"/>
              <a:gd name="connsiteX1" fmla="*/ 1226820 w 2316480"/>
              <a:gd name="connsiteY1" fmla="*/ 155258 h 897256"/>
              <a:gd name="connsiteX2" fmla="*/ 982980 w 2316480"/>
              <a:gd name="connsiteY2" fmla="*/ 33338 h 897256"/>
              <a:gd name="connsiteX3" fmla="*/ 39053 w 2316480"/>
              <a:gd name="connsiteY3" fmla="*/ 499586 h 897256"/>
              <a:gd name="connsiteX4" fmla="*/ 3334 w 2316480"/>
              <a:gd name="connsiteY4" fmla="*/ 516255 h 897256"/>
              <a:gd name="connsiteX5" fmla="*/ 952 w 2316480"/>
              <a:gd name="connsiteY5" fmla="*/ 513398 h 897256"/>
              <a:gd name="connsiteX6" fmla="*/ 0 w 2316480"/>
              <a:gd name="connsiteY6" fmla="*/ 627698 h 897256"/>
              <a:gd name="connsiteX7" fmla="*/ 411480 w 2316480"/>
              <a:gd name="connsiteY7" fmla="*/ 856298 h 897256"/>
              <a:gd name="connsiteX8" fmla="*/ 936307 w 2316480"/>
              <a:gd name="connsiteY8" fmla="*/ 588170 h 897256"/>
              <a:gd name="connsiteX9" fmla="*/ 1563052 w 2316480"/>
              <a:gd name="connsiteY9" fmla="*/ 897256 h 897256"/>
              <a:gd name="connsiteX10" fmla="*/ 1558766 w 2316480"/>
              <a:gd name="connsiteY10" fmla="*/ 895827 h 897256"/>
              <a:gd name="connsiteX11" fmla="*/ 2316480 w 2316480"/>
              <a:gd name="connsiteY11" fmla="*/ 475298 h 897256"/>
              <a:gd name="connsiteX12" fmla="*/ 1572101 w 2316480"/>
              <a:gd name="connsiteY12" fmla="*/ 106205 h 897256"/>
              <a:gd name="connsiteX13" fmla="*/ 1571625 w 2316480"/>
              <a:gd name="connsiteY13" fmla="*/ 0 h 89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16480" h="897256">
                <a:moveTo>
                  <a:pt x="1571625" y="0"/>
                </a:moveTo>
                <a:lnTo>
                  <a:pt x="1226820" y="155258"/>
                </a:lnTo>
                <a:lnTo>
                  <a:pt x="982980" y="33338"/>
                </a:lnTo>
                <a:lnTo>
                  <a:pt x="39053" y="499586"/>
                </a:lnTo>
                <a:lnTo>
                  <a:pt x="3334" y="516255"/>
                </a:lnTo>
                <a:lnTo>
                  <a:pt x="952" y="513398"/>
                </a:lnTo>
                <a:cubicBezTo>
                  <a:pt x="635" y="551498"/>
                  <a:pt x="317" y="589598"/>
                  <a:pt x="0" y="627698"/>
                </a:cubicBezTo>
                <a:lnTo>
                  <a:pt x="411480" y="856298"/>
                </a:lnTo>
                <a:lnTo>
                  <a:pt x="936307" y="588170"/>
                </a:lnTo>
                <a:lnTo>
                  <a:pt x="1563052" y="897256"/>
                </a:lnTo>
                <a:lnTo>
                  <a:pt x="1558766" y="895827"/>
                </a:lnTo>
                <a:lnTo>
                  <a:pt x="2316480" y="475298"/>
                </a:lnTo>
                <a:lnTo>
                  <a:pt x="1572101" y="106205"/>
                </a:lnTo>
                <a:cubicBezTo>
                  <a:pt x="1571942" y="70803"/>
                  <a:pt x="1571784" y="35402"/>
                  <a:pt x="1571625" y="0"/>
                </a:cubicBezTo>
                <a:close/>
              </a:path>
            </a:pathLst>
          </a:custGeom>
          <a:solidFill>
            <a:srgbClr val="E46C0A">
              <a:alpha val="50196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9326225" y="5105400"/>
            <a:ext cx="228600" cy="228600"/>
          </a:xfrm>
          <a:prstGeom prst="rect">
            <a:avLst/>
          </a:prstGeom>
          <a:solidFill>
            <a:srgbClr val="E46C0A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6C0A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9931400" y="3749675"/>
            <a:ext cx="2955925" cy="1625600"/>
          </a:xfrm>
          <a:custGeom>
            <a:avLst/>
            <a:gdLst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16150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30425 w 2955925"/>
              <a:gd name="connsiteY17" fmla="*/ 742950 h 1625600"/>
              <a:gd name="connsiteX18" fmla="*/ 2955925 w 2955925"/>
              <a:gd name="connsiteY18" fmla="*/ 317500 h 1625600"/>
              <a:gd name="connsiteX19" fmla="*/ 2454275 w 2955925"/>
              <a:gd name="connsiteY19" fmla="*/ 60325 h 1625600"/>
              <a:gd name="connsiteX20" fmla="*/ 1968500 w 2955925"/>
              <a:gd name="connsiteY20" fmla="*/ 320675 h 1625600"/>
              <a:gd name="connsiteX21" fmla="*/ 1352550 w 2955925"/>
              <a:gd name="connsiteY21" fmla="*/ 0 h 1625600"/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16150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30425 w 2955925"/>
              <a:gd name="connsiteY17" fmla="*/ 742950 h 1625600"/>
              <a:gd name="connsiteX18" fmla="*/ 2955925 w 2955925"/>
              <a:gd name="connsiteY18" fmla="*/ 317500 h 1625600"/>
              <a:gd name="connsiteX19" fmla="*/ 2454275 w 2955925"/>
              <a:gd name="connsiteY19" fmla="*/ 60325 h 1625600"/>
              <a:gd name="connsiteX20" fmla="*/ 1982788 w 2955925"/>
              <a:gd name="connsiteY20" fmla="*/ 315913 h 1625600"/>
              <a:gd name="connsiteX21" fmla="*/ 1352550 w 2955925"/>
              <a:gd name="connsiteY21" fmla="*/ 0 h 1625600"/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16150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30425 w 2955925"/>
              <a:gd name="connsiteY17" fmla="*/ 742950 h 1625600"/>
              <a:gd name="connsiteX18" fmla="*/ 2955925 w 2955925"/>
              <a:gd name="connsiteY18" fmla="*/ 317500 h 1625600"/>
              <a:gd name="connsiteX19" fmla="*/ 2459038 w 2955925"/>
              <a:gd name="connsiteY19" fmla="*/ 48419 h 1625600"/>
              <a:gd name="connsiteX20" fmla="*/ 1982788 w 2955925"/>
              <a:gd name="connsiteY20" fmla="*/ 315913 h 1625600"/>
              <a:gd name="connsiteX21" fmla="*/ 1352550 w 2955925"/>
              <a:gd name="connsiteY21" fmla="*/ 0 h 1625600"/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16150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30425 w 2955925"/>
              <a:gd name="connsiteY17" fmla="*/ 742950 h 1625600"/>
              <a:gd name="connsiteX18" fmla="*/ 2955925 w 2955925"/>
              <a:gd name="connsiteY18" fmla="*/ 317500 h 1625600"/>
              <a:gd name="connsiteX19" fmla="*/ 2459038 w 2955925"/>
              <a:gd name="connsiteY19" fmla="*/ 48419 h 1625600"/>
              <a:gd name="connsiteX20" fmla="*/ 1979613 w 2955925"/>
              <a:gd name="connsiteY20" fmla="*/ 307975 h 1625600"/>
              <a:gd name="connsiteX21" fmla="*/ 1982788 w 2955925"/>
              <a:gd name="connsiteY21" fmla="*/ 315913 h 1625600"/>
              <a:gd name="connsiteX22" fmla="*/ 1352550 w 2955925"/>
              <a:gd name="connsiteY22" fmla="*/ 0 h 1625600"/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04244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30425 w 2955925"/>
              <a:gd name="connsiteY17" fmla="*/ 742950 h 1625600"/>
              <a:gd name="connsiteX18" fmla="*/ 2955925 w 2955925"/>
              <a:gd name="connsiteY18" fmla="*/ 317500 h 1625600"/>
              <a:gd name="connsiteX19" fmla="*/ 2459038 w 2955925"/>
              <a:gd name="connsiteY19" fmla="*/ 48419 h 1625600"/>
              <a:gd name="connsiteX20" fmla="*/ 1979613 w 2955925"/>
              <a:gd name="connsiteY20" fmla="*/ 307975 h 1625600"/>
              <a:gd name="connsiteX21" fmla="*/ 1982788 w 2955925"/>
              <a:gd name="connsiteY21" fmla="*/ 315913 h 1625600"/>
              <a:gd name="connsiteX22" fmla="*/ 1352550 w 2955925"/>
              <a:gd name="connsiteY22" fmla="*/ 0 h 1625600"/>
              <a:gd name="connsiteX0" fmla="*/ 1352550 w 2955925"/>
              <a:gd name="connsiteY0" fmla="*/ 0 h 1625600"/>
              <a:gd name="connsiteX1" fmla="*/ 19050 w 2955925"/>
              <a:gd name="connsiteY1" fmla="*/ 688975 h 1625600"/>
              <a:gd name="connsiteX2" fmla="*/ 0 w 2955925"/>
              <a:gd name="connsiteY2" fmla="*/ 1012825 h 1625600"/>
              <a:gd name="connsiteX3" fmla="*/ 520700 w 2955925"/>
              <a:gd name="connsiteY3" fmla="*/ 1285875 h 1625600"/>
              <a:gd name="connsiteX4" fmla="*/ 828675 w 2955925"/>
              <a:gd name="connsiteY4" fmla="*/ 1120775 h 1625600"/>
              <a:gd name="connsiteX5" fmla="*/ 1104900 w 2955925"/>
              <a:gd name="connsiteY5" fmla="*/ 1219200 h 1625600"/>
              <a:gd name="connsiteX6" fmla="*/ 1104900 w 2955925"/>
              <a:gd name="connsiteY6" fmla="*/ 1282700 h 1625600"/>
              <a:gd name="connsiteX7" fmla="*/ 815975 w 2955925"/>
              <a:gd name="connsiteY7" fmla="*/ 1435100 h 1625600"/>
              <a:gd name="connsiteX8" fmla="*/ 1104900 w 2955925"/>
              <a:gd name="connsiteY8" fmla="*/ 1571625 h 1625600"/>
              <a:gd name="connsiteX9" fmla="*/ 1282700 w 2955925"/>
              <a:gd name="connsiteY9" fmla="*/ 1479550 h 1625600"/>
              <a:gd name="connsiteX10" fmla="*/ 1574800 w 2955925"/>
              <a:gd name="connsiteY10" fmla="*/ 1625600 h 1625600"/>
              <a:gd name="connsiteX11" fmla="*/ 1695450 w 2955925"/>
              <a:gd name="connsiteY11" fmla="*/ 1565275 h 1625600"/>
              <a:gd name="connsiteX12" fmla="*/ 1689100 w 2955925"/>
              <a:gd name="connsiteY12" fmla="*/ 1270000 h 1625600"/>
              <a:gd name="connsiteX13" fmla="*/ 2204244 w 2955925"/>
              <a:gd name="connsiteY13" fmla="*/ 1016000 h 1625600"/>
              <a:gd name="connsiteX14" fmla="*/ 2209800 w 2955925"/>
              <a:gd name="connsiteY14" fmla="*/ 946150 h 1625600"/>
              <a:gd name="connsiteX15" fmla="*/ 2320925 w 2955925"/>
              <a:gd name="connsiteY15" fmla="*/ 889000 h 1625600"/>
              <a:gd name="connsiteX16" fmla="*/ 2317750 w 2955925"/>
              <a:gd name="connsiteY16" fmla="*/ 812800 h 1625600"/>
              <a:gd name="connsiteX17" fmla="*/ 2123281 w 2955925"/>
              <a:gd name="connsiteY17" fmla="*/ 742950 h 1625600"/>
              <a:gd name="connsiteX18" fmla="*/ 2955925 w 2955925"/>
              <a:gd name="connsiteY18" fmla="*/ 317500 h 1625600"/>
              <a:gd name="connsiteX19" fmla="*/ 2459038 w 2955925"/>
              <a:gd name="connsiteY19" fmla="*/ 48419 h 1625600"/>
              <a:gd name="connsiteX20" fmla="*/ 1979613 w 2955925"/>
              <a:gd name="connsiteY20" fmla="*/ 307975 h 1625600"/>
              <a:gd name="connsiteX21" fmla="*/ 1982788 w 2955925"/>
              <a:gd name="connsiteY21" fmla="*/ 315913 h 1625600"/>
              <a:gd name="connsiteX22" fmla="*/ 1352550 w 2955925"/>
              <a:gd name="connsiteY22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55925" h="1625600">
                <a:moveTo>
                  <a:pt x="1352550" y="0"/>
                </a:moveTo>
                <a:lnTo>
                  <a:pt x="19050" y="688975"/>
                </a:lnTo>
                <a:lnTo>
                  <a:pt x="0" y="1012825"/>
                </a:lnTo>
                <a:lnTo>
                  <a:pt x="520700" y="1285875"/>
                </a:lnTo>
                <a:lnTo>
                  <a:pt x="828675" y="1120775"/>
                </a:lnTo>
                <a:lnTo>
                  <a:pt x="1104900" y="1219200"/>
                </a:lnTo>
                <a:lnTo>
                  <a:pt x="1104900" y="1282700"/>
                </a:lnTo>
                <a:lnTo>
                  <a:pt x="815975" y="1435100"/>
                </a:lnTo>
                <a:lnTo>
                  <a:pt x="1104900" y="1571625"/>
                </a:lnTo>
                <a:lnTo>
                  <a:pt x="1282700" y="1479550"/>
                </a:lnTo>
                <a:lnTo>
                  <a:pt x="1574800" y="1625600"/>
                </a:lnTo>
                <a:lnTo>
                  <a:pt x="1695450" y="1565275"/>
                </a:lnTo>
                <a:lnTo>
                  <a:pt x="1689100" y="1270000"/>
                </a:lnTo>
                <a:lnTo>
                  <a:pt x="2204244" y="1016000"/>
                </a:lnTo>
                <a:lnTo>
                  <a:pt x="2209800" y="946150"/>
                </a:lnTo>
                <a:lnTo>
                  <a:pt x="2320925" y="889000"/>
                </a:lnTo>
                <a:lnTo>
                  <a:pt x="2317750" y="812800"/>
                </a:lnTo>
                <a:lnTo>
                  <a:pt x="2123281" y="742950"/>
                </a:lnTo>
                <a:lnTo>
                  <a:pt x="2955925" y="317500"/>
                </a:lnTo>
                <a:lnTo>
                  <a:pt x="2459038" y="48419"/>
                </a:lnTo>
                <a:cubicBezTo>
                  <a:pt x="2303198" y="137319"/>
                  <a:pt x="2135453" y="219075"/>
                  <a:pt x="1979613" y="307975"/>
                </a:cubicBezTo>
                <a:lnTo>
                  <a:pt x="1982788" y="315913"/>
                </a:lnTo>
                <a:lnTo>
                  <a:pt x="1352550" y="0"/>
                </a:lnTo>
                <a:close/>
              </a:path>
            </a:pathLst>
          </a:custGeom>
          <a:solidFill>
            <a:srgbClr val="339900">
              <a:alpha val="50196"/>
            </a:srgbClr>
          </a:solidFill>
          <a:ln>
            <a:solidFill>
              <a:srgbClr val="33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9326225" y="5632966"/>
            <a:ext cx="228600" cy="228600"/>
          </a:xfrm>
          <a:prstGeom prst="rect">
            <a:avLst/>
          </a:prstGeom>
          <a:solidFill>
            <a:srgbClr val="339900"/>
          </a:solidFill>
          <a:ln>
            <a:solidFill>
              <a:srgbClr val="33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46C0A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11639549" y="4076700"/>
            <a:ext cx="2393156" cy="1481138"/>
          </a:xfrm>
          <a:custGeom>
            <a:avLst/>
            <a:gdLst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69107 w 2381250"/>
              <a:gd name="connsiteY14" fmla="*/ 409575 h 1476375"/>
              <a:gd name="connsiteX15" fmla="*/ 616744 w 2381250"/>
              <a:gd name="connsiteY15" fmla="*/ 457200 h 1476375"/>
              <a:gd name="connsiteX16" fmla="*/ 619125 w 2381250"/>
              <a:gd name="connsiteY16" fmla="*/ 564356 h 1476375"/>
              <a:gd name="connsiteX17" fmla="*/ 495300 w 2381250"/>
              <a:gd name="connsiteY17" fmla="*/ 626268 h 1476375"/>
              <a:gd name="connsiteX18" fmla="*/ 490538 w 2381250"/>
              <a:gd name="connsiteY18" fmla="*/ 695325 h 1476375"/>
              <a:gd name="connsiteX19" fmla="*/ 0 w 2381250"/>
              <a:gd name="connsiteY19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16744 w 2381250"/>
              <a:gd name="connsiteY15" fmla="*/ 457200 h 1476375"/>
              <a:gd name="connsiteX16" fmla="*/ 619125 w 2381250"/>
              <a:gd name="connsiteY16" fmla="*/ 564356 h 1476375"/>
              <a:gd name="connsiteX17" fmla="*/ 495300 w 2381250"/>
              <a:gd name="connsiteY17" fmla="*/ 626268 h 1476375"/>
              <a:gd name="connsiteX18" fmla="*/ 490538 w 2381250"/>
              <a:gd name="connsiteY18" fmla="*/ 695325 h 1476375"/>
              <a:gd name="connsiteX19" fmla="*/ 0 w 2381250"/>
              <a:gd name="connsiteY19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16744 w 2381250"/>
              <a:gd name="connsiteY15" fmla="*/ 457200 h 1476375"/>
              <a:gd name="connsiteX16" fmla="*/ 619125 w 2381250"/>
              <a:gd name="connsiteY16" fmla="*/ 564356 h 1476375"/>
              <a:gd name="connsiteX17" fmla="*/ 507207 w 2381250"/>
              <a:gd name="connsiteY17" fmla="*/ 628650 h 1476375"/>
              <a:gd name="connsiteX18" fmla="*/ 495300 w 2381250"/>
              <a:gd name="connsiteY18" fmla="*/ 626268 h 1476375"/>
              <a:gd name="connsiteX19" fmla="*/ 490538 w 2381250"/>
              <a:gd name="connsiteY19" fmla="*/ 695325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16744 w 2381250"/>
              <a:gd name="connsiteY15" fmla="*/ 457200 h 1476375"/>
              <a:gd name="connsiteX16" fmla="*/ 628650 w 2381250"/>
              <a:gd name="connsiteY16" fmla="*/ 564356 h 1476375"/>
              <a:gd name="connsiteX17" fmla="*/ 507207 w 2381250"/>
              <a:gd name="connsiteY17" fmla="*/ 628650 h 1476375"/>
              <a:gd name="connsiteX18" fmla="*/ 495300 w 2381250"/>
              <a:gd name="connsiteY18" fmla="*/ 626268 h 1476375"/>
              <a:gd name="connsiteX19" fmla="*/ 490538 w 2381250"/>
              <a:gd name="connsiteY19" fmla="*/ 695325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8650 w 2381250"/>
              <a:gd name="connsiteY15" fmla="*/ 461962 h 1476375"/>
              <a:gd name="connsiteX16" fmla="*/ 628650 w 2381250"/>
              <a:gd name="connsiteY16" fmla="*/ 564356 h 1476375"/>
              <a:gd name="connsiteX17" fmla="*/ 507207 w 2381250"/>
              <a:gd name="connsiteY17" fmla="*/ 628650 h 1476375"/>
              <a:gd name="connsiteX18" fmla="*/ 495300 w 2381250"/>
              <a:gd name="connsiteY18" fmla="*/ 626268 h 1476375"/>
              <a:gd name="connsiteX19" fmla="*/ 490538 w 2381250"/>
              <a:gd name="connsiteY19" fmla="*/ 695325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1506 w 2381250"/>
              <a:gd name="connsiteY15" fmla="*/ 459580 h 1476375"/>
              <a:gd name="connsiteX16" fmla="*/ 628650 w 2381250"/>
              <a:gd name="connsiteY16" fmla="*/ 564356 h 1476375"/>
              <a:gd name="connsiteX17" fmla="*/ 507207 w 2381250"/>
              <a:gd name="connsiteY17" fmla="*/ 628650 h 1476375"/>
              <a:gd name="connsiteX18" fmla="*/ 495300 w 2381250"/>
              <a:gd name="connsiteY18" fmla="*/ 626268 h 1476375"/>
              <a:gd name="connsiteX19" fmla="*/ 490538 w 2381250"/>
              <a:gd name="connsiteY19" fmla="*/ 695325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1506 w 2381250"/>
              <a:gd name="connsiteY15" fmla="*/ 459580 h 1476375"/>
              <a:gd name="connsiteX16" fmla="*/ 628650 w 2381250"/>
              <a:gd name="connsiteY16" fmla="*/ 564356 h 1476375"/>
              <a:gd name="connsiteX17" fmla="*/ 507207 w 2381250"/>
              <a:gd name="connsiteY17" fmla="*/ 628650 h 1476375"/>
              <a:gd name="connsiteX18" fmla="*/ 504825 w 2381250"/>
              <a:gd name="connsiteY18" fmla="*/ 635793 h 1476375"/>
              <a:gd name="connsiteX19" fmla="*/ 490538 w 2381250"/>
              <a:gd name="connsiteY19" fmla="*/ 695325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1506 w 2381250"/>
              <a:gd name="connsiteY15" fmla="*/ 459580 h 1476375"/>
              <a:gd name="connsiteX16" fmla="*/ 628650 w 2381250"/>
              <a:gd name="connsiteY16" fmla="*/ 564356 h 1476375"/>
              <a:gd name="connsiteX17" fmla="*/ 507207 w 2381250"/>
              <a:gd name="connsiteY17" fmla="*/ 628650 h 1476375"/>
              <a:gd name="connsiteX18" fmla="*/ 504825 w 2381250"/>
              <a:gd name="connsiteY18" fmla="*/ 635793 h 1476375"/>
              <a:gd name="connsiteX19" fmla="*/ 504826 w 2381250"/>
              <a:gd name="connsiteY19" fmla="*/ 697707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1506 w 2381250"/>
              <a:gd name="connsiteY15" fmla="*/ 459580 h 1476375"/>
              <a:gd name="connsiteX16" fmla="*/ 628650 w 2381250"/>
              <a:gd name="connsiteY16" fmla="*/ 564356 h 1476375"/>
              <a:gd name="connsiteX17" fmla="*/ 514351 w 2381250"/>
              <a:gd name="connsiteY17" fmla="*/ 633413 h 1476375"/>
              <a:gd name="connsiteX18" fmla="*/ 504825 w 2381250"/>
              <a:gd name="connsiteY18" fmla="*/ 635793 h 1476375"/>
              <a:gd name="connsiteX19" fmla="*/ 504826 w 2381250"/>
              <a:gd name="connsiteY19" fmla="*/ 697707 h 1476375"/>
              <a:gd name="connsiteX20" fmla="*/ 0 w 2381250"/>
              <a:gd name="connsiteY20" fmla="*/ 954881 h 1476375"/>
              <a:gd name="connsiteX0" fmla="*/ 0 w 2381250"/>
              <a:gd name="connsiteY0" fmla="*/ 954881 h 1476375"/>
              <a:gd name="connsiteX1" fmla="*/ 7144 w 2381250"/>
              <a:gd name="connsiteY1" fmla="*/ 1235868 h 1476375"/>
              <a:gd name="connsiteX2" fmla="*/ 397669 w 2381250"/>
              <a:gd name="connsiteY2" fmla="*/ 1443037 h 1476375"/>
              <a:gd name="connsiteX3" fmla="*/ 842963 w 2381250"/>
              <a:gd name="connsiteY3" fmla="*/ 1216818 h 1476375"/>
              <a:gd name="connsiteX4" fmla="*/ 1373982 w 2381250"/>
              <a:gd name="connsiteY4" fmla="*/ 1476375 h 1476375"/>
              <a:gd name="connsiteX5" fmla="*/ 2233613 w 2381250"/>
              <a:gd name="connsiteY5" fmla="*/ 1038225 h 1476375"/>
              <a:gd name="connsiteX6" fmla="*/ 2233613 w 2381250"/>
              <a:gd name="connsiteY6" fmla="*/ 719137 h 1476375"/>
              <a:gd name="connsiteX7" fmla="*/ 2264569 w 2381250"/>
              <a:gd name="connsiteY7" fmla="*/ 702468 h 1476375"/>
              <a:gd name="connsiteX8" fmla="*/ 2264569 w 2381250"/>
              <a:gd name="connsiteY8" fmla="*/ 650081 h 1476375"/>
              <a:gd name="connsiteX9" fmla="*/ 2381250 w 2381250"/>
              <a:gd name="connsiteY9" fmla="*/ 592931 h 1476375"/>
              <a:gd name="connsiteX10" fmla="*/ 2381250 w 2381250"/>
              <a:gd name="connsiteY10" fmla="*/ 514350 h 1476375"/>
              <a:gd name="connsiteX11" fmla="*/ 2021682 w 2381250"/>
              <a:gd name="connsiteY11" fmla="*/ 388143 h 1476375"/>
              <a:gd name="connsiteX12" fmla="*/ 1997869 w 2381250"/>
              <a:gd name="connsiteY12" fmla="*/ 402431 h 1476375"/>
              <a:gd name="connsiteX13" fmla="*/ 1247775 w 2381250"/>
              <a:gd name="connsiteY13" fmla="*/ 0 h 1476375"/>
              <a:gd name="connsiteX14" fmla="*/ 459582 w 2381250"/>
              <a:gd name="connsiteY14" fmla="*/ 409575 h 1476375"/>
              <a:gd name="connsiteX15" fmla="*/ 621506 w 2381250"/>
              <a:gd name="connsiteY15" fmla="*/ 459580 h 1476375"/>
              <a:gd name="connsiteX16" fmla="*/ 628650 w 2381250"/>
              <a:gd name="connsiteY16" fmla="*/ 564356 h 1476375"/>
              <a:gd name="connsiteX17" fmla="*/ 514351 w 2381250"/>
              <a:gd name="connsiteY17" fmla="*/ 633413 h 1476375"/>
              <a:gd name="connsiteX18" fmla="*/ 507206 w 2381250"/>
              <a:gd name="connsiteY18" fmla="*/ 633412 h 1476375"/>
              <a:gd name="connsiteX19" fmla="*/ 504826 w 2381250"/>
              <a:gd name="connsiteY19" fmla="*/ 697707 h 1476375"/>
              <a:gd name="connsiteX20" fmla="*/ 0 w 2381250"/>
              <a:gd name="connsiteY20" fmla="*/ 954881 h 1476375"/>
              <a:gd name="connsiteX0" fmla="*/ 9565 w 2390815"/>
              <a:gd name="connsiteY0" fmla="*/ 954881 h 1476375"/>
              <a:gd name="connsiteX1" fmla="*/ 40 w 2390815"/>
              <a:gd name="connsiteY1" fmla="*/ 957262 h 1476375"/>
              <a:gd name="connsiteX2" fmla="*/ 16709 w 2390815"/>
              <a:gd name="connsiteY2" fmla="*/ 1235868 h 1476375"/>
              <a:gd name="connsiteX3" fmla="*/ 407234 w 2390815"/>
              <a:gd name="connsiteY3" fmla="*/ 1443037 h 1476375"/>
              <a:gd name="connsiteX4" fmla="*/ 852528 w 2390815"/>
              <a:gd name="connsiteY4" fmla="*/ 1216818 h 1476375"/>
              <a:gd name="connsiteX5" fmla="*/ 1383547 w 2390815"/>
              <a:gd name="connsiteY5" fmla="*/ 1476375 h 1476375"/>
              <a:gd name="connsiteX6" fmla="*/ 2243178 w 2390815"/>
              <a:gd name="connsiteY6" fmla="*/ 1038225 h 1476375"/>
              <a:gd name="connsiteX7" fmla="*/ 2243178 w 2390815"/>
              <a:gd name="connsiteY7" fmla="*/ 719137 h 1476375"/>
              <a:gd name="connsiteX8" fmla="*/ 2274134 w 2390815"/>
              <a:gd name="connsiteY8" fmla="*/ 702468 h 1476375"/>
              <a:gd name="connsiteX9" fmla="*/ 2274134 w 2390815"/>
              <a:gd name="connsiteY9" fmla="*/ 650081 h 1476375"/>
              <a:gd name="connsiteX10" fmla="*/ 2390815 w 2390815"/>
              <a:gd name="connsiteY10" fmla="*/ 592931 h 1476375"/>
              <a:gd name="connsiteX11" fmla="*/ 2390815 w 2390815"/>
              <a:gd name="connsiteY11" fmla="*/ 514350 h 1476375"/>
              <a:gd name="connsiteX12" fmla="*/ 2031247 w 2390815"/>
              <a:gd name="connsiteY12" fmla="*/ 388143 h 1476375"/>
              <a:gd name="connsiteX13" fmla="*/ 2007434 w 2390815"/>
              <a:gd name="connsiteY13" fmla="*/ 402431 h 1476375"/>
              <a:gd name="connsiteX14" fmla="*/ 1257340 w 2390815"/>
              <a:gd name="connsiteY14" fmla="*/ 0 h 1476375"/>
              <a:gd name="connsiteX15" fmla="*/ 469147 w 2390815"/>
              <a:gd name="connsiteY15" fmla="*/ 409575 h 1476375"/>
              <a:gd name="connsiteX16" fmla="*/ 631071 w 2390815"/>
              <a:gd name="connsiteY16" fmla="*/ 459580 h 1476375"/>
              <a:gd name="connsiteX17" fmla="*/ 638215 w 2390815"/>
              <a:gd name="connsiteY17" fmla="*/ 564356 h 1476375"/>
              <a:gd name="connsiteX18" fmla="*/ 523916 w 2390815"/>
              <a:gd name="connsiteY18" fmla="*/ 633413 h 1476375"/>
              <a:gd name="connsiteX19" fmla="*/ 516771 w 2390815"/>
              <a:gd name="connsiteY19" fmla="*/ 633412 h 1476375"/>
              <a:gd name="connsiteX20" fmla="*/ 514391 w 2390815"/>
              <a:gd name="connsiteY20" fmla="*/ 697707 h 1476375"/>
              <a:gd name="connsiteX21" fmla="*/ 9565 w 2390815"/>
              <a:gd name="connsiteY21" fmla="*/ 954881 h 1476375"/>
              <a:gd name="connsiteX0" fmla="*/ 0 w 2393156"/>
              <a:gd name="connsiteY0" fmla="*/ 950119 h 1476375"/>
              <a:gd name="connsiteX1" fmla="*/ 2381 w 2393156"/>
              <a:gd name="connsiteY1" fmla="*/ 957262 h 1476375"/>
              <a:gd name="connsiteX2" fmla="*/ 19050 w 2393156"/>
              <a:gd name="connsiteY2" fmla="*/ 1235868 h 1476375"/>
              <a:gd name="connsiteX3" fmla="*/ 409575 w 2393156"/>
              <a:gd name="connsiteY3" fmla="*/ 1443037 h 1476375"/>
              <a:gd name="connsiteX4" fmla="*/ 854869 w 2393156"/>
              <a:gd name="connsiteY4" fmla="*/ 1216818 h 1476375"/>
              <a:gd name="connsiteX5" fmla="*/ 1385888 w 2393156"/>
              <a:gd name="connsiteY5" fmla="*/ 1476375 h 1476375"/>
              <a:gd name="connsiteX6" fmla="*/ 2245519 w 2393156"/>
              <a:gd name="connsiteY6" fmla="*/ 1038225 h 1476375"/>
              <a:gd name="connsiteX7" fmla="*/ 2245519 w 2393156"/>
              <a:gd name="connsiteY7" fmla="*/ 719137 h 1476375"/>
              <a:gd name="connsiteX8" fmla="*/ 2276475 w 2393156"/>
              <a:gd name="connsiteY8" fmla="*/ 702468 h 1476375"/>
              <a:gd name="connsiteX9" fmla="*/ 2276475 w 2393156"/>
              <a:gd name="connsiteY9" fmla="*/ 650081 h 1476375"/>
              <a:gd name="connsiteX10" fmla="*/ 2393156 w 2393156"/>
              <a:gd name="connsiteY10" fmla="*/ 592931 h 1476375"/>
              <a:gd name="connsiteX11" fmla="*/ 2393156 w 2393156"/>
              <a:gd name="connsiteY11" fmla="*/ 514350 h 1476375"/>
              <a:gd name="connsiteX12" fmla="*/ 2033588 w 2393156"/>
              <a:gd name="connsiteY12" fmla="*/ 388143 h 1476375"/>
              <a:gd name="connsiteX13" fmla="*/ 2009775 w 2393156"/>
              <a:gd name="connsiteY13" fmla="*/ 402431 h 1476375"/>
              <a:gd name="connsiteX14" fmla="*/ 1259681 w 2393156"/>
              <a:gd name="connsiteY14" fmla="*/ 0 h 1476375"/>
              <a:gd name="connsiteX15" fmla="*/ 471488 w 2393156"/>
              <a:gd name="connsiteY15" fmla="*/ 409575 h 1476375"/>
              <a:gd name="connsiteX16" fmla="*/ 633412 w 2393156"/>
              <a:gd name="connsiteY16" fmla="*/ 459580 h 1476375"/>
              <a:gd name="connsiteX17" fmla="*/ 640556 w 2393156"/>
              <a:gd name="connsiteY17" fmla="*/ 564356 h 1476375"/>
              <a:gd name="connsiteX18" fmla="*/ 526257 w 2393156"/>
              <a:gd name="connsiteY18" fmla="*/ 633413 h 1476375"/>
              <a:gd name="connsiteX19" fmla="*/ 519112 w 2393156"/>
              <a:gd name="connsiteY19" fmla="*/ 633412 h 1476375"/>
              <a:gd name="connsiteX20" fmla="*/ 516732 w 2393156"/>
              <a:gd name="connsiteY20" fmla="*/ 697707 h 1476375"/>
              <a:gd name="connsiteX21" fmla="*/ 0 w 2393156"/>
              <a:gd name="connsiteY21" fmla="*/ 950119 h 1476375"/>
              <a:gd name="connsiteX0" fmla="*/ 0 w 2393156"/>
              <a:gd name="connsiteY0" fmla="*/ 950119 h 1476375"/>
              <a:gd name="connsiteX1" fmla="*/ 2381 w 2393156"/>
              <a:gd name="connsiteY1" fmla="*/ 957262 h 1476375"/>
              <a:gd name="connsiteX2" fmla="*/ 9525 w 2393156"/>
              <a:gd name="connsiteY2" fmla="*/ 1235868 h 1476375"/>
              <a:gd name="connsiteX3" fmla="*/ 409575 w 2393156"/>
              <a:gd name="connsiteY3" fmla="*/ 1443037 h 1476375"/>
              <a:gd name="connsiteX4" fmla="*/ 854869 w 2393156"/>
              <a:gd name="connsiteY4" fmla="*/ 1216818 h 1476375"/>
              <a:gd name="connsiteX5" fmla="*/ 1385888 w 2393156"/>
              <a:gd name="connsiteY5" fmla="*/ 1476375 h 1476375"/>
              <a:gd name="connsiteX6" fmla="*/ 2245519 w 2393156"/>
              <a:gd name="connsiteY6" fmla="*/ 1038225 h 1476375"/>
              <a:gd name="connsiteX7" fmla="*/ 2245519 w 2393156"/>
              <a:gd name="connsiteY7" fmla="*/ 719137 h 1476375"/>
              <a:gd name="connsiteX8" fmla="*/ 2276475 w 2393156"/>
              <a:gd name="connsiteY8" fmla="*/ 702468 h 1476375"/>
              <a:gd name="connsiteX9" fmla="*/ 2276475 w 2393156"/>
              <a:gd name="connsiteY9" fmla="*/ 650081 h 1476375"/>
              <a:gd name="connsiteX10" fmla="*/ 2393156 w 2393156"/>
              <a:gd name="connsiteY10" fmla="*/ 592931 h 1476375"/>
              <a:gd name="connsiteX11" fmla="*/ 2393156 w 2393156"/>
              <a:gd name="connsiteY11" fmla="*/ 514350 h 1476375"/>
              <a:gd name="connsiteX12" fmla="*/ 2033588 w 2393156"/>
              <a:gd name="connsiteY12" fmla="*/ 388143 h 1476375"/>
              <a:gd name="connsiteX13" fmla="*/ 2009775 w 2393156"/>
              <a:gd name="connsiteY13" fmla="*/ 402431 h 1476375"/>
              <a:gd name="connsiteX14" fmla="*/ 1259681 w 2393156"/>
              <a:gd name="connsiteY14" fmla="*/ 0 h 1476375"/>
              <a:gd name="connsiteX15" fmla="*/ 471488 w 2393156"/>
              <a:gd name="connsiteY15" fmla="*/ 409575 h 1476375"/>
              <a:gd name="connsiteX16" fmla="*/ 633412 w 2393156"/>
              <a:gd name="connsiteY16" fmla="*/ 459580 h 1476375"/>
              <a:gd name="connsiteX17" fmla="*/ 640556 w 2393156"/>
              <a:gd name="connsiteY17" fmla="*/ 564356 h 1476375"/>
              <a:gd name="connsiteX18" fmla="*/ 526257 w 2393156"/>
              <a:gd name="connsiteY18" fmla="*/ 633413 h 1476375"/>
              <a:gd name="connsiteX19" fmla="*/ 519112 w 2393156"/>
              <a:gd name="connsiteY19" fmla="*/ 633412 h 1476375"/>
              <a:gd name="connsiteX20" fmla="*/ 516732 w 2393156"/>
              <a:gd name="connsiteY20" fmla="*/ 697707 h 1476375"/>
              <a:gd name="connsiteX21" fmla="*/ 0 w 2393156"/>
              <a:gd name="connsiteY21" fmla="*/ 950119 h 1476375"/>
              <a:gd name="connsiteX0" fmla="*/ 0 w 2393156"/>
              <a:gd name="connsiteY0" fmla="*/ 950119 h 1476375"/>
              <a:gd name="connsiteX1" fmla="*/ 2381 w 2393156"/>
              <a:gd name="connsiteY1" fmla="*/ 957262 h 1476375"/>
              <a:gd name="connsiteX2" fmla="*/ 9525 w 2393156"/>
              <a:gd name="connsiteY2" fmla="*/ 1235868 h 1476375"/>
              <a:gd name="connsiteX3" fmla="*/ 409575 w 2393156"/>
              <a:gd name="connsiteY3" fmla="*/ 1443037 h 1476375"/>
              <a:gd name="connsiteX4" fmla="*/ 854869 w 2393156"/>
              <a:gd name="connsiteY4" fmla="*/ 1216818 h 1476375"/>
              <a:gd name="connsiteX5" fmla="*/ 1385888 w 2393156"/>
              <a:gd name="connsiteY5" fmla="*/ 1476375 h 1476375"/>
              <a:gd name="connsiteX6" fmla="*/ 2245519 w 2393156"/>
              <a:gd name="connsiteY6" fmla="*/ 1038225 h 1476375"/>
              <a:gd name="connsiteX7" fmla="*/ 2245519 w 2393156"/>
              <a:gd name="connsiteY7" fmla="*/ 719137 h 1476375"/>
              <a:gd name="connsiteX8" fmla="*/ 2276475 w 2393156"/>
              <a:gd name="connsiteY8" fmla="*/ 702468 h 1476375"/>
              <a:gd name="connsiteX9" fmla="*/ 2276475 w 2393156"/>
              <a:gd name="connsiteY9" fmla="*/ 650081 h 1476375"/>
              <a:gd name="connsiteX10" fmla="*/ 2393156 w 2393156"/>
              <a:gd name="connsiteY10" fmla="*/ 592931 h 1476375"/>
              <a:gd name="connsiteX11" fmla="*/ 2393156 w 2393156"/>
              <a:gd name="connsiteY11" fmla="*/ 514350 h 1476375"/>
              <a:gd name="connsiteX12" fmla="*/ 2043113 w 2393156"/>
              <a:gd name="connsiteY12" fmla="*/ 381000 h 1476375"/>
              <a:gd name="connsiteX13" fmla="*/ 2009775 w 2393156"/>
              <a:gd name="connsiteY13" fmla="*/ 402431 h 1476375"/>
              <a:gd name="connsiteX14" fmla="*/ 1259681 w 2393156"/>
              <a:gd name="connsiteY14" fmla="*/ 0 h 1476375"/>
              <a:gd name="connsiteX15" fmla="*/ 471488 w 2393156"/>
              <a:gd name="connsiteY15" fmla="*/ 409575 h 1476375"/>
              <a:gd name="connsiteX16" fmla="*/ 633412 w 2393156"/>
              <a:gd name="connsiteY16" fmla="*/ 459580 h 1476375"/>
              <a:gd name="connsiteX17" fmla="*/ 640556 w 2393156"/>
              <a:gd name="connsiteY17" fmla="*/ 564356 h 1476375"/>
              <a:gd name="connsiteX18" fmla="*/ 526257 w 2393156"/>
              <a:gd name="connsiteY18" fmla="*/ 633413 h 1476375"/>
              <a:gd name="connsiteX19" fmla="*/ 519112 w 2393156"/>
              <a:gd name="connsiteY19" fmla="*/ 633412 h 1476375"/>
              <a:gd name="connsiteX20" fmla="*/ 516732 w 2393156"/>
              <a:gd name="connsiteY20" fmla="*/ 697707 h 1476375"/>
              <a:gd name="connsiteX21" fmla="*/ 0 w 2393156"/>
              <a:gd name="connsiteY21" fmla="*/ 950119 h 1476375"/>
              <a:gd name="connsiteX0" fmla="*/ 0 w 2393156"/>
              <a:gd name="connsiteY0" fmla="*/ 950119 h 1476375"/>
              <a:gd name="connsiteX1" fmla="*/ 2381 w 2393156"/>
              <a:gd name="connsiteY1" fmla="*/ 957262 h 1476375"/>
              <a:gd name="connsiteX2" fmla="*/ 9525 w 2393156"/>
              <a:gd name="connsiteY2" fmla="*/ 1235868 h 1476375"/>
              <a:gd name="connsiteX3" fmla="*/ 409575 w 2393156"/>
              <a:gd name="connsiteY3" fmla="*/ 1443037 h 1476375"/>
              <a:gd name="connsiteX4" fmla="*/ 854869 w 2393156"/>
              <a:gd name="connsiteY4" fmla="*/ 1216818 h 1476375"/>
              <a:gd name="connsiteX5" fmla="*/ 1385888 w 2393156"/>
              <a:gd name="connsiteY5" fmla="*/ 1476375 h 1476375"/>
              <a:gd name="connsiteX6" fmla="*/ 2245519 w 2393156"/>
              <a:gd name="connsiteY6" fmla="*/ 1038225 h 1476375"/>
              <a:gd name="connsiteX7" fmla="*/ 2245519 w 2393156"/>
              <a:gd name="connsiteY7" fmla="*/ 719137 h 1476375"/>
              <a:gd name="connsiteX8" fmla="*/ 2276475 w 2393156"/>
              <a:gd name="connsiteY8" fmla="*/ 702468 h 1476375"/>
              <a:gd name="connsiteX9" fmla="*/ 2276475 w 2393156"/>
              <a:gd name="connsiteY9" fmla="*/ 650081 h 1476375"/>
              <a:gd name="connsiteX10" fmla="*/ 2393156 w 2393156"/>
              <a:gd name="connsiteY10" fmla="*/ 592931 h 1476375"/>
              <a:gd name="connsiteX11" fmla="*/ 2393156 w 2393156"/>
              <a:gd name="connsiteY11" fmla="*/ 514350 h 1476375"/>
              <a:gd name="connsiteX12" fmla="*/ 2043113 w 2393156"/>
              <a:gd name="connsiteY12" fmla="*/ 381000 h 1476375"/>
              <a:gd name="connsiteX13" fmla="*/ 2014537 w 2393156"/>
              <a:gd name="connsiteY13" fmla="*/ 395288 h 1476375"/>
              <a:gd name="connsiteX14" fmla="*/ 1259681 w 2393156"/>
              <a:gd name="connsiteY14" fmla="*/ 0 h 1476375"/>
              <a:gd name="connsiteX15" fmla="*/ 471488 w 2393156"/>
              <a:gd name="connsiteY15" fmla="*/ 409575 h 1476375"/>
              <a:gd name="connsiteX16" fmla="*/ 633412 w 2393156"/>
              <a:gd name="connsiteY16" fmla="*/ 459580 h 1476375"/>
              <a:gd name="connsiteX17" fmla="*/ 640556 w 2393156"/>
              <a:gd name="connsiteY17" fmla="*/ 564356 h 1476375"/>
              <a:gd name="connsiteX18" fmla="*/ 526257 w 2393156"/>
              <a:gd name="connsiteY18" fmla="*/ 633413 h 1476375"/>
              <a:gd name="connsiteX19" fmla="*/ 519112 w 2393156"/>
              <a:gd name="connsiteY19" fmla="*/ 633412 h 1476375"/>
              <a:gd name="connsiteX20" fmla="*/ 516732 w 2393156"/>
              <a:gd name="connsiteY20" fmla="*/ 697707 h 1476375"/>
              <a:gd name="connsiteX21" fmla="*/ 0 w 2393156"/>
              <a:gd name="connsiteY21" fmla="*/ 950119 h 1476375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71488 w 2393156"/>
              <a:gd name="connsiteY15" fmla="*/ 414338 h 1481138"/>
              <a:gd name="connsiteX16" fmla="*/ 633412 w 2393156"/>
              <a:gd name="connsiteY16" fmla="*/ 464343 h 1481138"/>
              <a:gd name="connsiteX17" fmla="*/ 640556 w 2393156"/>
              <a:gd name="connsiteY17" fmla="*/ 569119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33412 w 2393156"/>
              <a:gd name="connsiteY16" fmla="*/ 464343 h 1481138"/>
              <a:gd name="connsiteX17" fmla="*/ 640556 w 2393156"/>
              <a:gd name="connsiteY17" fmla="*/ 569119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33412 w 2393156"/>
              <a:gd name="connsiteY16" fmla="*/ 464343 h 1481138"/>
              <a:gd name="connsiteX17" fmla="*/ 645318 w 2393156"/>
              <a:gd name="connsiteY17" fmla="*/ 583406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42937 w 2393156"/>
              <a:gd name="connsiteY16" fmla="*/ 466724 h 1481138"/>
              <a:gd name="connsiteX17" fmla="*/ 645318 w 2393156"/>
              <a:gd name="connsiteY17" fmla="*/ 583406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42937 w 2393156"/>
              <a:gd name="connsiteY16" fmla="*/ 466724 h 1481138"/>
              <a:gd name="connsiteX17" fmla="*/ 631031 w 2393156"/>
              <a:gd name="connsiteY17" fmla="*/ 571500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33412 w 2393156"/>
              <a:gd name="connsiteY16" fmla="*/ 469105 h 1481138"/>
              <a:gd name="connsiteX17" fmla="*/ 631031 w 2393156"/>
              <a:gd name="connsiteY17" fmla="*/ 571500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  <a:gd name="connsiteX0" fmla="*/ 0 w 2393156"/>
              <a:gd name="connsiteY0" fmla="*/ 954882 h 1481138"/>
              <a:gd name="connsiteX1" fmla="*/ 2381 w 2393156"/>
              <a:gd name="connsiteY1" fmla="*/ 962025 h 1481138"/>
              <a:gd name="connsiteX2" fmla="*/ 9525 w 2393156"/>
              <a:gd name="connsiteY2" fmla="*/ 1240631 h 1481138"/>
              <a:gd name="connsiteX3" fmla="*/ 409575 w 2393156"/>
              <a:gd name="connsiteY3" fmla="*/ 1447800 h 1481138"/>
              <a:gd name="connsiteX4" fmla="*/ 854869 w 2393156"/>
              <a:gd name="connsiteY4" fmla="*/ 1221581 h 1481138"/>
              <a:gd name="connsiteX5" fmla="*/ 1385888 w 2393156"/>
              <a:gd name="connsiteY5" fmla="*/ 1481138 h 1481138"/>
              <a:gd name="connsiteX6" fmla="*/ 2245519 w 2393156"/>
              <a:gd name="connsiteY6" fmla="*/ 1042988 h 1481138"/>
              <a:gd name="connsiteX7" fmla="*/ 2245519 w 2393156"/>
              <a:gd name="connsiteY7" fmla="*/ 723900 h 1481138"/>
              <a:gd name="connsiteX8" fmla="*/ 2276475 w 2393156"/>
              <a:gd name="connsiteY8" fmla="*/ 707231 h 1481138"/>
              <a:gd name="connsiteX9" fmla="*/ 2276475 w 2393156"/>
              <a:gd name="connsiteY9" fmla="*/ 654844 h 1481138"/>
              <a:gd name="connsiteX10" fmla="*/ 2393156 w 2393156"/>
              <a:gd name="connsiteY10" fmla="*/ 597694 h 1481138"/>
              <a:gd name="connsiteX11" fmla="*/ 2393156 w 2393156"/>
              <a:gd name="connsiteY11" fmla="*/ 519113 h 1481138"/>
              <a:gd name="connsiteX12" fmla="*/ 2043113 w 2393156"/>
              <a:gd name="connsiteY12" fmla="*/ 385763 h 1481138"/>
              <a:gd name="connsiteX13" fmla="*/ 2014537 w 2393156"/>
              <a:gd name="connsiteY13" fmla="*/ 400051 h 1481138"/>
              <a:gd name="connsiteX14" fmla="*/ 1266825 w 2393156"/>
              <a:gd name="connsiteY14" fmla="*/ 0 h 1481138"/>
              <a:gd name="connsiteX15" fmla="*/ 461963 w 2393156"/>
              <a:gd name="connsiteY15" fmla="*/ 414338 h 1481138"/>
              <a:gd name="connsiteX16" fmla="*/ 633412 w 2393156"/>
              <a:gd name="connsiteY16" fmla="*/ 469105 h 1481138"/>
              <a:gd name="connsiteX17" fmla="*/ 638175 w 2393156"/>
              <a:gd name="connsiteY17" fmla="*/ 573881 h 1481138"/>
              <a:gd name="connsiteX18" fmla="*/ 526257 w 2393156"/>
              <a:gd name="connsiteY18" fmla="*/ 638176 h 1481138"/>
              <a:gd name="connsiteX19" fmla="*/ 519112 w 2393156"/>
              <a:gd name="connsiteY19" fmla="*/ 638175 h 1481138"/>
              <a:gd name="connsiteX20" fmla="*/ 516732 w 2393156"/>
              <a:gd name="connsiteY20" fmla="*/ 702470 h 1481138"/>
              <a:gd name="connsiteX21" fmla="*/ 0 w 2393156"/>
              <a:gd name="connsiteY21" fmla="*/ 954882 h 14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93156" h="1481138">
                <a:moveTo>
                  <a:pt x="0" y="954882"/>
                </a:moveTo>
                <a:lnTo>
                  <a:pt x="2381" y="962025"/>
                </a:lnTo>
                <a:lnTo>
                  <a:pt x="9525" y="1240631"/>
                </a:lnTo>
                <a:lnTo>
                  <a:pt x="409575" y="1447800"/>
                </a:lnTo>
                <a:lnTo>
                  <a:pt x="854869" y="1221581"/>
                </a:lnTo>
                <a:lnTo>
                  <a:pt x="1385888" y="1481138"/>
                </a:lnTo>
                <a:lnTo>
                  <a:pt x="2245519" y="1042988"/>
                </a:lnTo>
                <a:lnTo>
                  <a:pt x="2245519" y="723900"/>
                </a:lnTo>
                <a:lnTo>
                  <a:pt x="2276475" y="707231"/>
                </a:lnTo>
                <a:lnTo>
                  <a:pt x="2276475" y="654844"/>
                </a:lnTo>
                <a:lnTo>
                  <a:pt x="2393156" y="597694"/>
                </a:lnTo>
                <a:lnTo>
                  <a:pt x="2393156" y="519113"/>
                </a:lnTo>
                <a:lnTo>
                  <a:pt x="2043113" y="385763"/>
                </a:lnTo>
                <a:lnTo>
                  <a:pt x="2014537" y="400051"/>
                </a:lnTo>
                <a:lnTo>
                  <a:pt x="1266825" y="0"/>
                </a:lnTo>
                <a:lnTo>
                  <a:pt x="461963" y="414338"/>
                </a:lnTo>
                <a:lnTo>
                  <a:pt x="633412" y="469105"/>
                </a:lnTo>
                <a:cubicBezTo>
                  <a:pt x="634206" y="504824"/>
                  <a:pt x="637381" y="538162"/>
                  <a:pt x="638175" y="573881"/>
                </a:cubicBezTo>
                <a:lnTo>
                  <a:pt x="526257" y="638176"/>
                </a:lnTo>
                <a:lnTo>
                  <a:pt x="519112" y="638175"/>
                </a:lnTo>
                <a:cubicBezTo>
                  <a:pt x="519112" y="658813"/>
                  <a:pt x="516732" y="681832"/>
                  <a:pt x="516732" y="702470"/>
                </a:cubicBezTo>
                <a:lnTo>
                  <a:pt x="0" y="954882"/>
                </a:lnTo>
                <a:close/>
              </a:path>
            </a:pathLst>
          </a:custGeom>
          <a:solidFill>
            <a:srgbClr val="7030A0">
              <a:alpha val="50196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9326225" y="4044434"/>
            <a:ext cx="228600" cy="2286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3706475" y="4248150"/>
            <a:ext cx="1022350" cy="962025"/>
          </a:xfrm>
          <a:custGeom>
            <a:avLst/>
            <a:gdLst>
              <a:gd name="connsiteX0" fmla="*/ 390525 w 1022350"/>
              <a:gd name="connsiteY0" fmla="*/ 0 h 962025"/>
              <a:gd name="connsiteX1" fmla="*/ 0 w 1022350"/>
              <a:gd name="connsiteY1" fmla="*/ 200025 h 962025"/>
              <a:gd name="connsiteX2" fmla="*/ 352425 w 1022350"/>
              <a:gd name="connsiteY2" fmla="*/ 333375 h 962025"/>
              <a:gd name="connsiteX3" fmla="*/ 352425 w 1022350"/>
              <a:gd name="connsiteY3" fmla="*/ 447675 h 962025"/>
              <a:gd name="connsiteX4" fmla="*/ 231775 w 1022350"/>
              <a:gd name="connsiteY4" fmla="*/ 501650 h 962025"/>
              <a:gd name="connsiteX5" fmla="*/ 234950 w 1022350"/>
              <a:gd name="connsiteY5" fmla="*/ 558800 h 962025"/>
              <a:gd name="connsiteX6" fmla="*/ 200025 w 1022350"/>
              <a:gd name="connsiteY6" fmla="*/ 574675 h 962025"/>
              <a:gd name="connsiteX7" fmla="*/ 203200 w 1022350"/>
              <a:gd name="connsiteY7" fmla="*/ 889000 h 962025"/>
              <a:gd name="connsiteX8" fmla="*/ 365125 w 1022350"/>
              <a:gd name="connsiteY8" fmla="*/ 962025 h 962025"/>
              <a:gd name="connsiteX9" fmla="*/ 1019175 w 1022350"/>
              <a:gd name="connsiteY9" fmla="*/ 622300 h 962025"/>
              <a:gd name="connsiteX10" fmla="*/ 1022350 w 1022350"/>
              <a:gd name="connsiteY10" fmla="*/ 285750 h 962025"/>
              <a:gd name="connsiteX11" fmla="*/ 390525 w 1022350"/>
              <a:gd name="connsiteY11" fmla="*/ 0 h 962025"/>
              <a:gd name="connsiteX0" fmla="*/ 390525 w 1022350"/>
              <a:gd name="connsiteY0" fmla="*/ 0 h 962025"/>
              <a:gd name="connsiteX1" fmla="*/ 0 w 1022350"/>
              <a:gd name="connsiteY1" fmla="*/ 200025 h 962025"/>
              <a:gd name="connsiteX2" fmla="*/ 352425 w 1022350"/>
              <a:gd name="connsiteY2" fmla="*/ 333375 h 962025"/>
              <a:gd name="connsiteX3" fmla="*/ 352425 w 1022350"/>
              <a:gd name="connsiteY3" fmla="*/ 435769 h 962025"/>
              <a:gd name="connsiteX4" fmla="*/ 231775 w 1022350"/>
              <a:gd name="connsiteY4" fmla="*/ 501650 h 962025"/>
              <a:gd name="connsiteX5" fmla="*/ 234950 w 1022350"/>
              <a:gd name="connsiteY5" fmla="*/ 558800 h 962025"/>
              <a:gd name="connsiteX6" fmla="*/ 200025 w 1022350"/>
              <a:gd name="connsiteY6" fmla="*/ 574675 h 962025"/>
              <a:gd name="connsiteX7" fmla="*/ 203200 w 1022350"/>
              <a:gd name="connsiteY7" fmla="*/ 889000 h 962025"/>
              <a:gd name="connsiteX8" fmla="*/ 365125 w 1022350"/>
              <a:gd name="connsiteY8" fmla="*/ 962025 h 962025"/>
              <a:gd name="connsiteX9" fmla="*/ 1019175 w 1022350"/>
              <a:gd name="connsiteY9" fmla="*/ 622300 h 962025"/>
              <a:gd name="connsiteX10" fmla="*/ 1022350 w 1022350"/>
              <a:gd name="connsiteY10" fmla="*/ 285750 h 962025"/>
              <a:gd name="connsiteX11" fmla="*/ 390525 w 1022350"/>
              <a:gd name="connsiteY11" fmla="*/ 0 h 962025"/>
              <a:gd name="connsiteX0" fmla="*/ 390525 w 1022350"/>
              <a:gd name="connsiteY0" fmla="*/ 0 h 962025"/>
              <a:gd name="connsiteX1" fmla="*/ 0 w 1022350"/>
              <a:gd name="connsiteY1" fmla="*/ 200025 h 962025"/>
              <a:gd name="connsiteX2" fmla="*/ 352425 w 1022350"/>
              <a:gd name="connsiteY2" fmla="*/ 333375 h 962025"/>
              <a:gd name="connsiteX3" fmla="*/ 352425 w 1022350"/>
              <a:gd name="connsiteY3" fmla="*/ 435769 h 962025"/>
              <a:gd name="connsiteX4" fmla="*/ 231775 w 1022350"/>
              <a:gd name="connsiteY4" fmla="*/ 501650 h 962025"/>
              <a:gd name="connsiteX5" fmla="*/ 234950 w 1022350"/>
              <a:gd name="connsiteY5" fmla="*/ 544512 h 962025"/>
              <a:gd name="connsiteX6" fmla="*/ 200025 w 1022350"/>
              <a:gd name="connsiteY6" fmla="*/ 574675 h 962025"/>
              <a:gd name="connsiteX7" fmla="*/ 203200 w 1022350"/>
              <a:gd name="connsiteY7" fmla="*/ 889000 h 962025"/>
              <a:gd name="connsiteX8" fmla="*/ 365125 w 1022350"/>
              <a:gd name="connsiteY8" fmla="*/ 962025 h 962025"/>
              <a:gd name="connsiteX9" fmla="*/ 1019175 w 1022350"/>
              <a:gd name="connsiteY9" fmla="*/ 622300 h 962025"/>
              <a:gd name="connsiteX10" fmla="*/ 1022350 w 1022350"/>
              <a:gd name="connsiteY10" fmla="*/ 285750 h 962025"/>
              <a:gd name="connsiteX11" fmla="*/ 390525 w 1022350"/>
              <a:gd name="connsiteY11" fmla="*/ 0 h 962025"/>
              <a:gd name="connsiteX0" fmla="*/ 390525 w 1022350"/>
              <a:gd name="connsiteY0" fmla="*/ 0 h 962025"/>
              <a:gd name="connsiteX1" fmla="*/ 0 w 1022350"/>
              <a:gd name="connsiteY1" fmla="*/ 200025 h 962025"/>
              <a:gd name="connsiteX2" fmla="*/ 352425 w 1022350"/>
              <a:gd name="connsiteY2" fmla="*/ 333375 h 962025"/>
              <a:gd name="connsiteX3" fmla="*/ 352425 w 1022350"/>
              <a:gd name="connsiteY3" fmla="*/ 435769 h 962025"/>
              <a:gd name="connsiteX4" fmla="*/ 231775 w 1022350"/>
              <a:gd name="connsiteY4" fmla="*/ 501650 h 962025"/>
              <a:gd name="connsiteX5" fmla="*/ 234950 w 1022350"/>
              <a:gd name="connsiteY5" fmla="*/ 544512 h 962025"/>
              <a:gd name="connsiteX6" fmla="*/ 200025 w 1022350"/>
              <a:gd name="connsiteY6" fmla="*/ 567531 h 962025"/>
              <a:gd name="connsiteX7" fmla="*/ 203200 w 1022350"/>
              <a:gd name="connsiteY7" fmla="*/ 889000 h 962025"/>
              <a:gd name="connsiteX8" fmla="*/ 365125 w 1022350"/>
              <a:gd name="connsiteY8" fmla="*/ 962025 h 962025"/>
              <a:gd name="connsiteX9" fmla="*/ 1019175 w 1022350"/>
              <a:gd name="connsiteY9" fmla="*/ 622300 h 962025"/>
              <a:gd name="connsiteX10" fmla="*/ 1022350 w 1022350"/>
              <a:gd name="connsiteY10" fmla="*/ 285750 h 962025"/>
              <a:gd name="connsiteX11" fmla="*/ 390525 w 1022350"/>
              <a:gd name="connsiteY11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2350" h="962025">
                <a:moveTo>
                  <a:pt x="390525" y="0"/>
                </a:moveTo>
                <a:lnTo>
                  <a:pt x="0" y="200025"/>
                </a:lnTo>
                <a:lnTo>
                  <a:pt x="352425" y="333375"/>
                </a:lnTo>
                <a:lnTo>
                  <a:pt x="352425" y="435769"/>
                </a:lnTo>
                <a:lnTo>
                  <a:pt x="231775" y="501650"/>
                </a:lnTo>
                <a:lnTo>
                  <a:pt x="234950" y="544512"/>
                </a:lnTo>
                <a:lnTo>
                  <a:pt x="200025" y="567531"/>
                </a:lnTo>
                <a:cubicBezTo>
                  <a:pt x="201083" y="672306"/>
                  <a:pt x="202142" y="784225"/>
                  <a:pt x="203200" y="889000"/>
                </a:cubicBezTo>
                <a:lnTo>
                  <a:pt x="365125" y="962025"/>
                </a:lnTo>
                <a:lnTo>
                  <a:pt x="1019175" y="622300"/>
                </a:lnTo>
                <a:cubicBezTo>
                  <a:pt x="1020233" y="510117"/>
                  <a:pt x="1021292" y="397933"/>
                  <a:pt x="1022350" y="285750"/>
                </a:cubicBezTo>
                <a:lnTo>
                  <a:pt x="390525" y="0"/>
                </a:lnTo>
                <a:close/>
              </a:path>
            </a:pathLst>
          </a:custGeom>
          <a:solidFill>
            <a:srgbClr val="0D0D0D">
              <a:alpha val="50196"/>
            </a:srgb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9326225" y="4577834"/>
            <a:ext cx="228600" cy="228600"/>
          </a:xfrm>
          <a:prstGeom prst="rect">
            <a:avLst/>
          </a:prstGeom>
          <a:solidFill>
            <a:srgbClr val="0D0D0D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9417050" y="3671094"/>
            <a:ext cx="1320800" cy="1075531"/>
          </a:xfrm>
          <a:custGeom>
            <a:avLst/>
            <a:gdLst>
              <a:gd name="connsiteX0" fmla="*/ 904875 w 1320800"/>
              <a:gd name="connsiteY0" fmla="*/ 0 h 1044575"/>
              <a:gd name="connsiteX1" fmla="*/ 0 w 1320800"/>
              <a:gd name="connsiteY1" fmla="*/ 457200 h 1044575"/>
              <a:gd name="connsiteX2" fmla="*/ 3175 w 1320800"/>
              <a:gd name="connsiteY2" fmla="*/ 812800 h 1044575"/>
              <a:gd name="connsiteX3" fmla="*/ 488950 w 1320800"/>
              <a:gd name="connsiteY3" fmla="*/ 1044575 h 1044575"/>
              <a:gd name="connsiteX4" fmla="*/ 504825 w 1320800"/>
              <a:gd name="connsiteY4" fmla="*/ 717550 h 1044575"/>
              <a:gd name="connsiteX5" fmla="*/ 1320800 w 1320800"/>
              <a:gd name="connsiteY5" fmla="*/ 301625 h 1044575"/>
              <a:gd name="connsiteX6" fmla="*/ 895350 w 1320800"/>
              <a:gd name="connsiteY6" fmla="*/ 69850 h 1044575"/>
              <a:gd name="connsiteX7" fmla="*/ 904875 w 1320800"/>
              <a:gd name="connsiteY7" fmla="*/ 0 h 1044575"/>
              <a:gd name="connsiteX0" fmla="*/ 904875 w 1320800"/>
              <a:gd name="connsiteY0" fmla="*/ 0 h 1044575"/>
              <a:gd name="connsiteX1" fmla="*/ 0 w 1320800"/>
              <a:gd name="connsiteY1" fmla="*/ 457200 h 1044575"/>
              <a:gd name="connsiteX2" fmla="*/ 3175 w 1320800"/>
              <a:gd name="connsiteY2" fmla="*/ 812800 h 1044575"/>
              <a:gd name="connsiteX3" fmla="*/ 488950 w 1320800"/>
              <a:gd name="connsiteY3" fmla="*/ 1044575 h 1044575"/>
              <a:gd name="connsiteX4" fmla="*/ 504825 w 1320800"/>
              <a:gd name="connsiteY4" fmla="*/ 717550 h 1044575"/>
              <a:gd name="connsiteX5" fmla="*/ 1320800 w 1320800"/>
              <a:gd name="connsiteY5" fmla="*/ 301625 h 1044575"/>
              <a:gd name="connsiteX6" fmla="*/ 902494 w 1320800"/>
              <a:gd name="connsiteY6" fmla="*/ 67468 h 1044575"/>
              <a:gd name="connsiteX7" fmla="*/ 904875 w 1320800"/>
              <a:gd name="connsiteY7" fmla="*/ 0 h 1044575"/>
              <a:gd name="connsiteX0" fmla="*/ 914400 w 1320800"/>
              <a:gd name="connsiteY0" fmla="*/ 0 h 1075531"/>
              <a:gd name="connsiteX1" fmla="*/ 0 w 1320800"/>
              <a:gd name="connsiteY1" fmla="*/ 488156 h 1075531"/>
              <a:gd name="connsiteX2" fmla="*/ 3175 w 1320800"/>
              <a:gd name="connsiteY2" fmla="*/ 843756 h 1075531"/>
              <a:gd name="connsiteX3" fmla="*/ 488950 w 1320800"/>
              <a:gd name="connsiteY3" fmla="*/ 1075531 h 1075531"/>
              <a:gd name="connsiteX4" fmla="*/ 504825 w 1320800"/>
              <a:gd name="connsiteY4" fmla="*/ 748506 h 1075531"/>
              <a:gd name="connsiteX5" fmla="*/ 1320800 w 1320800"/>
              <a:gd name="connsiteY5" fmla="*/ 332581 h 1075531"/>
              <a:gd name="connsiteX6" fmla="*/ 902494 w 1320800"/>
              <a:gd name="connsiteY6" fmla="*/ 98424 h 1075531"/>
              <a:gd name="connsiteX7" fmla="*/ 914400 w 1320800"/>
              <a:gd name="connsiteY7" fmla="*/ 0 h 1075531"/>
              <a:gd name="connsiteX0" fmla="*/ 914400 w 1320800"/>
              <a:gd name="connsiteY0" fmla="*/ 0 h 1075531"/>
              <a:gd name="connsiteX1" fmla="*/ 0 w 1320800"/>
              <a:gd name="connsiteY1" fmla="*/ 488156 h 1075531"/>
              <a:gd name="connsiteX2" fmla="*/ 3175 w 1320800"/>
              <a:gd name="connsiteY2" fmla="*/ 843756 h 1075531"/>
              <a:gd name="connsiteX3" fmla="*/ 488950 w 1320800"/>
              <a:gd name="connsiteY3" fmla="*/ 1075531 h 1075531"/>
              <a:gd name="connsiteX4" fmla="*/ 511969 w 1320800"/>
              <a:gd name="connsiteY4" fmla="*/ 750888 h 1075531"/>
              <a:gd name="connsiteX5" fmla="*/ 1320800 w 1320800"/>
              <a:gd name="connsiteY5" fmla="*/ 332581 h 1075531"/>
              <a:gd name="connsiteX6" fmla="*/ 902494 w 1320800"/>
              <a:gd name="connsiteY6" fmla="*/ 98424 h 1075531"/>
              <a:gd name="connsiteX7" fmla="*/ 914400 w 1320800"/>
              <a:gd name="connsiteY7" fmla="*/ 0 h 107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0800" h="1075531">
                <a:moveTo>
                  <a:pt x="914400" y="0"/>
                </a:moveTo>
                <a:lnTo>
                  <a:pt x="0" y="488156"/>
                </a:lnTo>
                <a:cubicBezTo>
                  <a:pt x="1058" y="606689"/>
                  <a:pt x="2117" y="725223"/>
                  <a:pt x="3175" y="843756"/>
                </a:cubicBezTo>
                <a:lnTo>
                  <a:pt x="488950" y="1075531"/>
                </a:lnTo>
                <a:lnTo>
                  <a:pt x="511969" y="750888"/>
                </a:lnTo>
                <a:lnTo>
                  <a:pt x="1320800" y="332581"/>
                </a:lnTo>
                <a:lnTo>
                  <a:pt x="902494" y="98424"/>
                </a:lnTo>
                <a:cubicBezTo>
                  <a:pt x="903288" y="75935"/>
                  <a:pt x="913606" y="22489"/>
                  <a:pt x="914400" y="0"/>
                </a:cubicBezTo>
                <a:close/>
              </a:path>
            </a:pathLst>
          </a:custGeom>
          <a:solidFill>
            <a:srgbClr val="663300">
              <a:alpha val="50196"/>
            </a:srgbClr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9326225" y="6178034"/>
            <a:ext cx="228600" cy="228600"/>
          </a:xfrm>
          <a:prstGeom prst="rect">
            <a:avLst/>
          </a:prstGeom>
          <a:solidFill>
            <a:srgbClr val="6633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rot="20681642">
            <a:off x="11382306" y="1889035"/>
            <a:ext cx="514486" cy="3149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319636" y="1755307"/>
            <a:ext cx="609600" cy="58239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9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339900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FACILITY DESCRIPTION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MECHANICAL SYSTEM OVERVIEW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THESIS GOALS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MECHANICAL SYSTEM OVERVIEW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72600" y="956548"/>
            <a:ext cx="7315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Three rooftop air-handling units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Air-cooled, DX cooling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Gas-fired pre-heat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55,500 CFM Total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72600" y="2918698"/>
            <a:ext cx="73152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VAV terminal units with reheat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Zone-level reheat coils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Heating hot water supplied by gas-fired boilers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Fully ducted return system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endParaRPr lang="en-US" sz="1600" b="1" dirty="0" smtClean="0">
              <a:solidFill>
                <a:srgbClr val="001B3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96400" y="4823698"/>
            <a:ext cx="8305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MAU and PAC Unit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100% OA makeup air unit serves kitchen and dining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PAC Unit controls therapy pool temperature/humidity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endParaRPr lang="en-US" sz="2000" b="1" dirty="0" smtClean="0">
              <a:solidFill>
                <a:srgbClr val="001B35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960" y="1371600"/>
            <a:ext cx="728924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443980" y="5524619"/>
            <a:ext cx="655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F81BD"/>
                </a:solidFill>
              </a:rPr>
              <a:t>Monthly Electrical Energy Consumption</a:t>
            </a:r>
            <a:endParaRPr lang="en-US" sz="1600" b="1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28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FACILITY DESCRIPTION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MECHANICAL SYSTEM OVERVIEW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339900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THESIS GOALS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THESIS GOALS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77400" y="1309986"/>
            <a:ext cx="7315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1B35"/>
                </a:solidFill>
              </a:rPr>
              <a:t>Investigate systems that could</a:t>
            </a:r>
            <a:r>
              <a:rPr lang="en-US" sz="2400" b="1" dirty="0" smtClean="0">
                <a:solidFill>
                  <a:srgbClr val="001B35"/>
                </a:solidFill>
              </a:rPr>
              <a:t>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06100" y="2050703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1B35"/>
                </a:solidFill>
              </a:rPr>
              <a:t>Reduce energy use and operating costs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44200" y="2831406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1B35"/>
                </a:solidFill>
              </a:rPr>
              <a:t>Improve occupant temperature control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44200" y="3648671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1B35"/>
                </a:solidFill>
              </a:rPr>
              <a:t>Pay back in ~5 years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744200" y="4415135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1B35"/>
                </a:solidFill>
              </a:rPr>
              <a:t>Have academic benefit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1" t="5" r="17058" b="21461"/>
          <a:stretch/>
        </p:blipFill>
        <p:spPr bwMode="auto">
          <a:xfrm>
            <a:off x="20509865" y="1044321"/>
            <a:ext cx="5105400" cy="5051679"/>
          </a:xfrm>
          <a:prstGeom prst="pie">
            <a:avLst>
              <a:gd name="adj1" fmla="val 10799999"/>
              <a:gd name="adj2" fmla="val 16166857"/>
            </a:avLst>
          </a:prstGeom>
          <a:noFill/>
          <a:ln w="38100">
            <a:solidFill>
              <a:srgbClr val="0D0D0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2608" y="952129"/>
            <a:ext cx="5105400" cy="5524870"/>
          </a:xfrm>
          <a:prstGeom prst="pie">
            <a:avLst>
              <a:gd name="adj1" fmla="val 5323048"/>
              <a:gd name="adj2" fmla="val 10787849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0" t="12290" r="3107" b="2030"/>
          <a:stretch/>
        </p:blipFill>
        <p:spPr bwMode="auto">
          <a:xfrm>
            <a:off x="20540708" y="952130"/>
            <a:ext cx="5291092" cy="5524870"/>
          </a:xfrm>
          <a:prstGeom prst="pie">
            <a:avLst>
              <a:gd name="adj1" fmla="val 0"/>
              <a:gd name="adj2" fmla="val 5316995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0708" y="1044321"/>
            <a:ext cx="5291092" cy="5051679"/>
          </a:xfrm>
          <a:prstGeom prst="pie">
            <a:avLst>
              <a:gd name="adj1" fmla="val 16165844"/>
              <a:gd name="adj2" fmla="val 449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9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58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339900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CENTRAL </a:t>
            </a:r>
            <a:r>
              <a:rPr lang="en-US" b="1" dirty="0">
                <a:solidFill>
                  <a:srgbClr val="001B35"/>
                </a:solidFill>
              </a:rPr>
              <a:t>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SOLAR THERMAL </a:t>
            </a:r>
            <a:r>
              <a:rPr lang="en-US" b="1" dirty="0" smtClean="0">
                <a:solidFill>
                  <a:srgbClr val="001B35"/>
                </a:solidFill>
              </a:rPr>
              <a:t>SYSTEM</a:t>
            </a:r>
            <a:endParaRPr lang="en-US" b="1" dirty="0">
              <a:solidFill>
                <a:srgbClr val="3399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MECHANICAL DEPTH STUDIES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53600" y="1003738"/>
            <a:ext cx="73152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Depth Study 1: Central Plant Investigation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High Efficiency Condensing Boilers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Chilled Water Plant: Air-Cooled vs. Water-Cooled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Hypothesis: Will not be cost-effective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753600" y="3510455"/>
            <a:ext cx="80772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Depth Study 2: Variable Refrigerant Flow System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Heat recovery operation: Reduce annual energy use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Improve zone-level temperature control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Academic benefit: Learn the principles of system operation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821400" y="1003738"/>
            <a:ext cx="80772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Depth Study 3: Solar Thermal System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Reduce domestic hot water and space heating load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Utilize the hot Texas climate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Take advantage of fairly constant domestic hot water demand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1B35"/>
                </a:solidFill>
              </a:rPr>
              <a:t>Academic benefit: Learn the principles of system operation</a:t>
            </a:r>
          </a:p>
        </p:txBody>
      </p:sp>
    </p:spTree>
    <p:extLst>
      <p:ext uri="{BB962C8B-B14F-4D97-AF65-F5344CB8AC3E}">
        <p14:creationId xmlns:p14="http://schemas.microsoft.com/office/powerpoint/2010/main" val="73025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61046" r="21666" b="19280"/>
          <a:stretch/>
        </p:blipFill>
        <p:spPr>
          <a:xfrm>
            <a:off x="1828800" y="6857"/>
            <a:ext cx="7315200" cy="75514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2281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1B35"/>
                </a:solidFill>
                <a:latin typeface="Arial" pitchFamily="34" charset="0"/>
                <a:cs typeface="Arial" pitchFamily="34" charset="0"/>
              </a:rPr>
              <a:t>AGENDA</a:t>
            </a:r>
            <a:endParaRPr lang="en-US" sz="2800" b="1" dirty="0">
              <a:solidFill>
                <a:srgbClr val="001B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27172920" cy="45720"/>
          </a:xfrm>
          <a:prstGeom prst="rect">
            <a:avLst/>
          </a:prstGeom>
          <a:solidFill>
            <a:srgbClr val="001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0" y="0"/>
            <a:ext cx="0" cy="784860"/>
          </a:xfrm>
          <a:prstGeom prst="line">
            <a:avLst/>
          </a:prstGeom>
          <a:ln>
            <a:solidFill>
              <a:srgbClr val="001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85800" y="116205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PROJECT INTRODUCTION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MECHANICAL DEPTH STUDIES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339900"/>
                </a:solidFill>
              </a:rPr>
              <a:t>CENTRAL PLANT INVESTIGATION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VRF SYSTEM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1B35"/>
                </a:solidFill>
              </a:rPr>
              <a:t>	</a:t>
            </a:r>
            <a:r>
              <a:rPr lang="en-US" b="1" dirty="0" smtClean="0">
                <a:solidFill>
                  <a:srgbClr val="001B35"/>
                </a:solidFill>
              </a:rPr>
              <a:t>SOLAR THERMAL SYSTEM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STRUCTURAL BREADTH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OVERALL EVALUATION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1B35"/>
                </a:solidFill>
              </a:rPr>
              <a:t>CONCLUSION / QUESTIONS</a:t>
            </a:r>
            <a:endParaRPr lang="en-US" b="1" dirty="0">
              <a:solidFill>
                <a:srgbClr val="001B3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0200" y="130820"/>
            <a:ext cx="967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9900"/>
                </a:solidFill>
                <a:latin typeface="Arial" pitchFamily="34" charset="0"/>
                <a:cs typeface="Arial" pitchFamily="34" charset="0"/>
              </a:rPr>
              <a:t>DEPTH STUDY 1: CENTRAL PLANT INVESTIGATION</a:t>
            </a:r>
            <a:endParaRPr lang="en-US" sz="2800" b="1" dirty="0">
              <a:solidFill>
                <a:srgbClr val="33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0" y="1162050"/>
            <a:ext cx="5133975" cy="459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753600" y="1003738"/>
            <a:ext cx="731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dirty="0" smtClean="0">
                <a:solidFill>
                  <a:srgbClr val="001B35"/>
                </a:solidFill>
              </a:rPr>
              <a:t>Condensing Boilers</a:t>
            </a:r>
            <a:r>
              <a:rPr lang="en-US" sz="2400" b="1" dirty="0" smtClean="0">
                <a:solidFill>
                  <a:srgbClr val="001B35"/>
                </a:solidFill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89243" y="1879937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Condense  the water vapor produced by combustion to recover latent </a:t>
            </a:r>
            <a:r>
              <a:rPr lang="en-US" sz="2000" b="1" dirty="0" smtClean="0">
                <a:solidFill>
                  <a:srgbClr val="001B35"/>
                </a:solidFill>
              </a:rPr>
              <a:t>heat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89243" y="2929348"/>
            <a:ext cx="7696200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Increase overall boiler </a:t>
            </a:r>
            <a:r>
              <a:rPr lang="en-US" sz="2000" b="1" dirty="0" smtClean="0">
                <a:solidFill>
                  <a:srgbClr val="001B35"/>
                </a:solidFill>
              </a:rPr>
              <a:t>efficiency</a:t>
            </a:r>
            <a:endParaRPr lang="en-US" sz="2000" b="1" dirty="0">
              <a:solidFill>
                <a:srgbClr val="001B35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89243" y="3911092"/>
            <a:ext cx="7391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rgbClr val="001B35"/>
                </a:solidFill>
              </a:rPr>
              <a:t>Ideal with low return water </a:t>
            </a:r>
            <a:r>
              <a:rPr lang="en-US" sz="2000" b="1" dirty="0" smtClean="0">
                <a:solidFill>
                  <a:srgbClr val="001B35"/>
                </a:solidFill>
              </a:rPr>
              <a:t>temperatures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2000" b="1" dirty="0">
              <a:solidFill>
                <a:srgbClr val="001B35"/>
              </a:soli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1B35"/>
                </a:solidFill>
              </a:rPr>
              <a:t>Varies with load – average range used for model</a:t>
            </a:r>
            <a:endParaRPr lang="en-US" sz="1800" b="1" dirty="0">
              <a:solidFill>
                <a:srgbClr val="001B35"/>
              </a:solidFill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284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1738</Words>
  <Application>Microsoft Office PowerPoint</Application>
  <PresentationFormat>Custom</PresentationFormat>
  <Paragraphs>550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Penn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Coppin State University</dc:title>
  <dc:creator>Corie Ambler</dc:creator>
  <cp:lastModifiedBy>Adam S Bernardo</cp:lastModifiedBy>
  <cp:revision>226</cp:revision>
  <cp:lastPrinted>2012-04-09T13:26:30Z</cp:lastPrinted>
  <dcterms:created xsi:type="dcterms:W3CDTF">2006-11-29T18:17:25Z</dcterms:created>
  <dcterms:modified xsi:type="dcterms:W3CDTF">2012-04-11T17:46:40Z</dcterms:modified>
</cp:coreProperties>
</file>